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3" r:id="rId5"/>
    <p:sldId id="280" r:id="rId6"/>
    <p:sldId id="282" r:id="rId7"/>
    <p:sldId id="265" r:id="rId8"/>
    <p:sldId id="278" r:id="rId9"/>
    <p:sldId id="260" r:id="rId10"/>
    <p:sldId id="266" r:id="rId11"/>
    <p:sldId id="261" r:id="rId12"/>
    <p:sldId id="279" r:id="rId13"/>
    <p:sldId id="259" r:id="rId14"/>
    <p:sldId id="264" r:id="rId15"/>
    <p:sldId id="289" r:id="rId16"/>
    <p:sldId id="290" r:id="rId17"/>
    <p:sldId id="262" r:id="rId18"/>
    <p:sldId id="275" r:id="rId19"/>
    <p:sldId id="276" r:id="rId20"/>
    <p:sldId id="270" r:id="rId21"/>
    <p:sldId id="271" r:id="rId22"/>
    <p:sldId id="273" r:id="rId23"/>
    <p:sldId id="272" r:id="rId24"/>
    <p:sldId id="274" r:id="rId25"/>
    <p:sldId id="277" r:id="rId26"/>
    <p:sldId id="263" r:id="rId27"/>
    <p:sldId id="269" r:id="rId28"/>
    <p:sldId id="268" r:id="rId29"/>
    <p:sldId id="2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9" autoAdjust="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6037-7334-4709-ADBE-3FABD8B4719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9E7C2-0F74-43CB-B7FD-E359E424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https://www.the-digital-insurer.com/digital-collaboration-insurance/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E7C2-0F74-43CB-B7FD-E359E4248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7DCC-EB96-4ADD-8AE8-E0A1EB95D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37D9F-D0CE-4BAB-87D4-A788B2040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8E687-2A04-4FC4-A762-D855D22D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EBE88-CC01-4285-8E87-7E98897D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8486-129F-4F85-94F4-44525327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255D-4233-4BDD-B2C8-C6205BF9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D32DF-2CDA-4427-9924-6382A549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49134-6E49-4601-B29A-0FAB6D8C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B54E5-9476-44B2-B4B8-6C8D78D9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63BF-DD3E-42BB-B91E-27A27665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AF5C7-44E9-487D-B449-9AEF30C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F9D42-BEB9-45B1-AC03-FFFF59730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1182-2330-43FC-AD2F-C19238E1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D03C-8EF0-42A2-B322-E9273A44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975E-69AE-448F-88E9-72E89085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9CE8-5437-4C45-A7D8-9A54B082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A0DC-E23A-4A42-BDD8-0D8ECC2D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BC0EA-3C93-4069-A4E8-24EEBBF5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296A-F0E4-4D79-879D-2BA2DAC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B8F5-ED4E-42D1-8D72-A29FF645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1799-875A-4798-9BFB-94F28B0D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03AAD-E443-4D58-9C52-B1388638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14B1-5D21-46E5-A4E6-FADF5028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1E96-0747-4D83-9B7E-E574E4D9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860A-5B3B-43D8-930F-F42A715B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9AE4-4E51-4801-8468-DF73B5AC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BBB9-210E-4ACD-9C22-26318A459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0777-9B5D-4A0D-A475-BD4120BF8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65133-7726-4603-AC22-D60BDEF4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5CB56-0F90-4E47-B3E7-94D00B3E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72214-64B9-411D-8CFA-56BA2155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DA8-FBE2-473F-987B-4FBA74E2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C2CEA-C1D4-414F-9C29-C86E94F3C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FE927-B109-4273-845D-E7C6468A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AF8B3-B0C4-4F47-AC9F-60E1059A6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70082-A4D1-4554-BAB6-660514525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74317-D630-4CA1-BDFD-3CA78E6B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8923D-D13C-4BA9-960F-B0309614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FCF99-6755-4B2B-9192-788574ED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B2E5-3239-4F1A-B6D1-B82481D6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1A4A5-B516-449F-836E-96F2963E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239EB-9573-4338-A063-30CE5C25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D1496-8447-4C11-941B-B1D0CE9E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ADDF6-BD35-400E-BDE2-4659AE0B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1A08E-948C-422B-B909-D9CB3F30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4AAE-6708-491C-8246-6969E880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67C3-9DBD-49AD-8E6E-0737B5A5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B259-D03A-47E8-84C6-7A440C22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9A297-7DD4-4CA2-AF1C-D8722ACF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C6CE8-BB00-42D8-9F12-927701B2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F874F-E9D0-45E2-8EA3-95545ACB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43BEF-78D6-4623-BCD9-B1857B18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CE77-A2EF-4B79-B80D-894A6F0D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88834-E7B8-4FAB-82AB-5D25FE922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87CE8-E7C4-4516-8FB4-EA429F709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6DAF1-60E0-4DF8-A546-C70CAB48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951F2-90C9-4B0F-94BD-C6F1BA74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8D9-2914-4111-ACC8-535A6B8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39F85-F629-42C9-8AD0-678017C4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4EA6F-CD0A-41B7-8FEC-0CD55B75B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5A42-2C5F-458E-9B83-014EACF5D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DD29-E4C8-47A8-9A89-9EEC955B7F4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F68E2-CF58-48AC-88FF-066287771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BCF6-BC1B-4B12-96B8-5C9CBAF4C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5352-6725-4697-B361-85FDC8E8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sb.com/mitel-collaboration.asp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9F01-1759-4839-98E8-EBB186C1F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Abusing and Attacking Content Sharing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0B795-85B7-44ED-8B46-C1BEAD331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  <a:p>
            <a:r>
              <a:rPr lang="en-US" dirty="0">
                <a:latin typeface="Rockwell" panose="02060603020205020403" pitchFamily="18" charset="0"/>
              </a:rPr>
              <a:t>							Pratap Chandra</a:t>
            </a:r>
          </a:p>
        </p:txBody>
      </p:sp>
    </p:spTree>
    <p:extLst>
      <p:ext uri="{BB962C8B-B14F-4D97-AF65-F5344CB8AC3E}">
        <p14:creationId xmlns:p14="http://schemas.microsoft.com/office/powerpoint/2010/main" val="311884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D1E4-F772-4C6B-990B-A0316454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 Why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5A30-297C-4908-8D9E-DBDE5669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Content sharing over a network has become critical for effective business communication/collaboration.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Need for security arise because of the nature of the information being shared.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1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D321-1055-4AA2-85DB-C7E34DE6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Miracast Vs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15AD-4A0E-4223-9393-25624A62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3"/>
            <a:ext cx="10515600" cy="4835180"/>
          </a:xfrm>
        </p:spPr>
        <p:txBody>
          <a:bodyPr>
            <a:no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Miracast is a peer-to-peer </a:t>
            </a:r>
            <a:r>
              <a:rPr lang="en-US" dirty="0" err="1">
                <a:latin typeface="Rockwell" panose="02060603020205020403" pitchFamily="18" charset="0"/>
              </a:rPr>
              <a:t>Wifi</a:t>
            </a:r>
            <a:r>
              <a:rPr lang="en-US" dirty="0">
                <a:latin typeface="Rockwell" panose="02060603020205020403" pitchFamily="18" charset="0"/>
              </a:rPr>
              <a:t> Direct standard roughly called as HDMI over Wi-Fi.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connection is created via Wi-Fi Protected Setup for authentication and is secured with WPA2.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Legacy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connection initially utilizes Bluetooth for discovery and then shares the content over the Wi-Fi network.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Newer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supported devices use peer-to-peer communication and  doesn’t require the both end points to be connected to the same Wi-Fi network.</a:t>
            </a:r>
          </a:p>
        </p:txBody>
      </p:sp>
    </p:spTree>
    <p:extLst>
      <p:ext uri="{BB962C8B-B14F-4D97-AF65-F5344CB8AC3E}">
        <p14:creationId xmlns:p14="http://schemas.microsoft.com/office/powerpoint/2010/main" val="326877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A9F9-C5DD-4EA2-82D0-8CE19509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6043B1-041D-41CA-97D2-FD4AB68FF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746" y="1690688"/>
            <a:ext cx="6158357" cy="36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85A-7B04-4C0C-A148-B118BBE5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Present Day 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83C4-6B94-4BF1-8842-4A28F0643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73" y="1514539"/>
            <a:ext cx="10187390" cy="5326943"/>
          </a:xfrm>
        </p:spPr>
      </p:pic>
    </p:spTree>
    <p:extLst>
      <p:ext uri="{BB962C8B-B14F-4D97-AF65-F5344CB8AC3E}">
        <p14:creationId xmlns:p14="http://schemas.microsoft.com/office/powerpoint/2010/main" val="407383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7319-0FE8-4149-83BD-87BA28E0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939E-A99B-48F7-8961-464BD43A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Wired (HDMI) presentation 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Presentation using the Thick Client (Windows and Mac PCs only)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 Wireless presentation using Apple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 Wireless presentation using Miracast</a:t>
            </a:r>
          </a:p>
        </p:txBody>
      </p:sp>
    </p:spTree>
    <p:extLst>
      <p:ext uri="{BB962C8B-B14F-4D97-AF65-F5344CB8AC3E}">
        <p14:creationId xmlns:p14="http://schemas.microsoft.com/office/powerpoint/2010/main" val="422330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5EDF-802E-4965-B795-65782CD7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6D5EA4-0E4D-4B74-97B2-B2666384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953" y="365125"/>
            <a:ext cx="4093287" cy="59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1C93-FAC7-4598-943B-17482A03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CEA060-FF5A-459F-846E-6E77A2DC6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622" y="365125"/>
            <a:ext cx="4052958" cy="57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D321-1055-4AA2-85DB-C7E34DE6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Attack Surface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15AD-4A0E-4223-9393-25624A62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Network Interface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Bluetooth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Wi-Fi ( Includes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and Miracast)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Thick Clients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D748-9DA2-4A33-8A70-3DC9FBE2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Wi-Fi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B6F1-6F78-4729-A7BE-5B65B4A6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Miracast/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uses the Wi-Fi Interface.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4-way Handshake and the Peer Key Handshake involved are vulnerable to Key Reinstallation Attacks.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Fix: The Patches for the Key Reinstallation attack are applied on the device.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0F70-3C5E-49B1-9E71-B8905E64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Miracast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37EE-E129-46C6-B8A1-A3A2BC12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To connect to the device via Miracast a PIN value will be displayed on the screen and is to be entered from Miracast enabled device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PIN length is 4 characters and is easily brute-forced.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Fix: The PIN used for connecting to the device is changed which is now difficult to brute-force and is randomly rotated.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F01B-C1B7-4B99-B448-5FDFB593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#</a:t>
            </a:r>
            <a:r>
              <a:rPr lang="en-US" dirty="0" err="1">
                <a:latin typeface="Rockwell" panose="02060603020205020403" pitchFamily="18" charset="0"/>
              </a:rPr>
              <a:t>whoami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C60A-17C3-4ED8-8A24-11DCC253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Product Security Engineer at Polycom Research Center</a:t>
            </a:r>
          </a:p>
          <a:p>
            <a:r>
              <a:rPr lang="en-US" dirty="0">
                <a:latin typeface="Rockwell" panose="02060603020205020403" pitchFamily="18" charset="0"/>
              </a:rPr>
              <a:t>Love Hardware and Network Security</a:t>
            </a:r>
          </a:p>
          <a:p>
            <a:r>
              <a:rPr lang="en-US">
                <a:latin typeface="Rockwell" panose="02060603020205020403" pitchFamily="18" charset="0"/>
              </a:rPr>
              <a:t>Have spoken </a:t>
            </a:r>
            <a:r>
              <a:rPr lang="en-US" dirty="0">
                <a:latin typeface="Rockwell" panose="02060603020205020403" pitchFamily="18" charset="0"/>
              </a:rPr>
              <a:t>at multiple conferences.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3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2439-3F96-4B0D-A38A-82F2BF2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Man In 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3E91-C954-4EE9-9CC0-5B839C5C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Any random user within the same network can connect to the device and share the content within a meeting by sniffing the network.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PIN needed for connecting to the device is transmitted over clear text.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length of the PIN is 4 characters and can be brute-forced.</a:t>
            </a:r>
          </a:p>
        </p:txBody>
      </p:sp>
    </p:spTree>
    <p:extLst>
      <p:ext uri="{BB962C8B-B14F-4D97-AF65-F5344CB8AC3E}">
        <p14:creationId xmlns:p14="http://schemas.microsoft.com/office/powerpoint/2010/main" val="285204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E493-8E75-46F5-A443-1E496B62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F82ED-A027-404A-83C4-81C1C4530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25" y="547153"/>
            <a:ext cx="8468215" cy="53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1DC4-3DFD-416B-9417-308381EB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CE754-1D1F-4B36-BEA3-22C5E5B3D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4" y="7593"/>
            <a:ext cx="8508925" cy="6850407"/>
          </a:xfrm>
        </p:spPr>
      </p:pic>
    </p:spTree>
    <p:extLst>
      <p:ext uri="{BB962C8B-B14F-4D97-AF65-F5344CB8AC3E}">
        <p14:creationId xmlns:p14="http://schemas.microsoft.com/office/powerpoint/2010/main" val="325858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C0BE-5ADD-4C23-8B69-E9B66399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FF7C-9988-4449-B80E-68841C8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By active sniffing, once the PIN value is found any random user can share content in a meeting.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A6AAC-82F5-4617-8F65-0C1CF4C2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2987039"/>
            <a:ext cx="10397765" cy="36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74F-AD8F-47F6-ACC5-3698A880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Mitigation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1CD9-C092-4B18-A7A2-4DEEF6D5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The communication channel of transferring the PIN is now encrypted.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The length of the PIN is now increased.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35F4-1AE6-406B-96B3-AD4C1F8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Denial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620-50B7-4099-8E7C-4B55E065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The device has port 5060 open which is for SIP communications.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Sending a series of packets on to the device over the SIP port resulted in Denial of Service and the streaming has been terminated.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Fix: Restricted the number of active sessions and implemented time based clean-up.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9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496A-9615-4C6C-8D6A-DACDB30F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7207-AA07-45E7-B2ED-26977E35D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Need for cloud based security when the annotations resulted from collaboration are stored on the cloud directly.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Security Practices for an enterprise integrated cloud hosted service based products.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6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6EB2-A6FA-4803-B59B-C301F8D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F7A6-E2E7-4046-A142-D574EE77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Subramanyam  Irukuvajhula</a:t>
            </a: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Kevin Cawlfield</a:t>
            </a: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Jeffrey Radice </a:t>
            </a: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Sudhir Datla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01ED-9647-4A96-B256-2685ED5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5547-A407-4E2E-92A1-627B4821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000" dirty="0">
                <a:latin typeface="Rockwell" panose="02060603020205020403" pitchFamily="18" charset="0"/>
              </a:rPr>
              <a:t>			</a:t>
            </a:r>
          </a:p>
          <a:p>
            <a:pPr marL="1371600" lvl="3" indent="0">
              <a:buNone/>
            </a:pPr>
            <a:endParaRPr lang="en-US" sz="3000" dirty="0">
              <a:latin typeface="Rockwell" panose="02060603020205020403" pitchFamily="18" charset="0"/>
            </a:endParaRPr>
          </a:p>
          <a:p>
            <a:pPr marL="1371600" lvl="3" indent="0">
              <a:buNone/>
            </a:pPr>
            <a:r>
              <a:rPr lang="en-US" sz="3000" dirty="0">
                <a:latin typeface="Rockwell" panose="02060603020205020403" pitchFamily="18" charset="0"/>
              </a:rPr>
              <a:t>			Questions?</a:t>
            </a:r>
          </a:p>
          <a:p>
            <a:pPr marL="1371600" lvl="3" indent="0">
              <a:buNone/>
            </a:pPr>
            <a:endParaRPr lang="en-US" sz="2000" dirty="0">
              <a:latin typeface="Rockwell" panose="02060603020205020403" pitchFamily="18" charset="0"/>
            </a:endParaRPr>
          </a:p>
          <a:p>
            <a:pPr marL="1371600" lvl="3" indent="0">
              <a:buNone/>
            </a:pPr>
            <a:endParaRPr lang="en-US" sz="2000" dirty="0">
              <a:latin typeface="Rockwell" panose="02060603020205020403" pitchFamily="18" charset="0"/>
            </a:endParaRPr>
          </a:p>
          <a:p>
            <a:pPr marL="1371600" lvl="3" indent="0">
              <a:buNone/>
            </a:pPr>
            <a:r>
              <a:rPr lang="en-US" sz="2000" dirty="0">
                <a:latin typeface="Rockwell" panose="02060603020205020403" pitchFamily="18" charset="0"/>
              </a:rPr>
              <a:t>Contact: pratapchandraallena@gmail.com</a:t>
            </a:r>
          </a:p>
        </p:txBody>
      </p:sp>
    </p:spTree>
    <p:extLst>
      <p:ext uri="{BB962C8B-B14F-4D97-AF65-F5344CB8AC3E}">
        <p14:creationId xmlns:p14="http://schemas.microsoft.com/office/powerpoint/2010/main" val="113207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4AA3-9EE8-4FE1-ACFF-F406E19D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D066-3C86-4A6B-B0B5-A1C11473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3BB9A-51EE-4FE0-9EBD-FECFC942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16" y="2942004"/>
            <a:ext cx="3943377" cy="29575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247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1853-38FB-429A-8D1C-0DBA80C0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EE1D-810C-46CB-B8B8-CF19AD092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Need for Content Sharing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Evolution of Content Sharing Solutions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Present Day Solutions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Attack Surface Identification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Vulnerabilities &amp; Mitigations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8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9CA9-41C0-4952-95A4-B542C1C7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Need for Content/Collaboration Sharing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A79A-BF69-40EA-9CB3-88B306F5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Globalization of business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Evolution of Video Collaboration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Rise of mobile working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BYOD – To Use Personal Devices at Workplace.</a:t>
            </a:r>
          </a:p>
        </p:txBody>
      </p:sp>
    </p:spTree>
    <p:extLst>
      <p:ext uri="{BB962C8B-B14F-4D97-AF65-F5344CB8AC3E}">
        <p14:creationId xmlns:p14="http://schemas.microsoft.com/office/powerpoint/2010/main" val="32504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B3DC-341D-4F2B-B233-0CF6FE30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Rockwell" panose="02060603020205020403" pitchFamily="18" charset="0"/>
              </a:rPr>
              <a:t>Evolution of Content Sharing Solutions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79E70-2422-4819-A505-E4CBA9A73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Earlier Content sharing was done in an offline manner and collaboration was more asynchronous.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In the recent times, content sharing has become real time to suffice the need of synchronous collaboration.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Contextual collaboration allows integration of variety of applications into the solutions providing platform to further advance the collaboration experience . 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6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C88A-5C85-4A64-926A-7304142E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1893-6218-4E62-8477-FDFA35F3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The advent of ‘mobile technologies’ and ‘cloud technologies’ facilitated collaboration and content sharing “anytime anywhere”.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C9FC3-3B79-42F6-9DD6-028177A6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665995"/>
            <a:ext cx="6654800" cy="3084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EE1DB-8EA0-4E16-BA38-28B4C33A051C}"/>
              </a:ext>
            </a:extLst>
          </p:cNvPr>
          <p:cNvSpPr txBox="1"/>
          <p:nvPr/>
        </p:nvSpPr>
        <p:spPr>
          <a:xfrm>
            <a:off x="5334000" y="5842000"/>
            <a:ext cx="52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https://www.gobsb.com/mitel-collaboration.aspx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1853-38FB-429A-8D1C-0DBA80C0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EE1D-810C-46CB-B8B8-CF19AD092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Earlier Content Sharing Solutions provides a single user to share content at a time.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881A5-0882-4D3C-A4AE-D08A9B1C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98" y="2690409"/>
            <a:ext cx="3200564" cy="3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4D14-5F57-4CC8-8595-BAB48BA0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EC5EB-9C5C-4A44-A142-05B8C6ED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Direct cable connection to the endpoint – limited by hardware inputs, physical cable required along with proprietary software.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– proprietary end-user protocol only supported by Apple products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Miracast – Requires </a:t>
            </a:r>
            <a:r>
              <a:rPr lang="en-US" dirty="0" err="1">
                <a:latin typeface="Rockwell" panose="02060603020205020403" pitchFamily="18" charset="0"/>
              </a:rPr>
              <a:t>WiFi</a:t>
            </a:r>
            <a:r>
              <a:rPr lang="en-US" dirty="0">
                <a:latin typeface="Rockwell" panose="02060603020205020403" pitchFamily="18" charset="0"/>
              </a:rPr>
              <a:t> direct, supported on Windows 8.1 &amp; up, supported on some Android devices</a:t>
            </a: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0B37-4088-4193-B50B-A146301A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Present Day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712E-2892-4508-88D6-ED13287AF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Content can be shared in multiple ways.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Wi-Fi, LAN, Bluetooth are the different interfaces used.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Commercially available devices use Miracast and </a:t>
            </a:r>
            <a:r>
              <a:rPr lang="en-US" dirty="0" err="1">
                <a:latin typeface="Rockwell" panose="02060603020205020403" pitchFamily="18" charset="0"/>
              </a:rPr>
              <a:t>AirPlay</a:t>
            </a:r>
            <a:r>
              <a:rPr lang="en-US" dirty="0">
                <a:latin typeface="Rockwell" panose="02060603020205020403" pitchFamily="18" charset="0"/>
              </a:rPr>
              <a:t> to share content over the Wi-Fi Interface.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3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736</Words>
  <Application>Microsoft Office PowerPoint</Application>
  <PresentationFormat>Widescreen</PresentationFormat>
  <Paragraphs>146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Rockwell</vt:lpstr>
      <vt:lpstr>Office Theme</vt:lpstr>
      <vt:lpstr>Abusing and Attacking Content Sharing Solutions</vt:lpstr>
      <vt:lpstr>#whoami</vt:lpstr>
      <vt:lpstr>Agenda</vt:lpstr>
      <vt:lpstr>Need for Content/Collaboration Sharing </vt:lpstr>
      <vt:lpstr> Evolution of Content Sharing Solutions </vt:lpstr>
      <vt:lpstr> </vt:lpstr>
      <vt:lpstr> </vt:lpstr>
      <vt:lpstr> </vt:lpstr>
      <vt:lpstr>Present Day Solutions</vt:lpstr>
      <vt:lpstr> Why Security?</vt:lpstr>
      <vt:lpstr>Miracast Vs AirPlay</vt:lpstr>
      <vt:lpstr> </vt:lpstr>
      <vt:lpstr>Present Day Solution</vt:lpstr>
      <vt:lpstr> </vt:lpstr>
      <vt:lpstr> </vt:lpstr>
      <vt:lpstr> </vt:lpstr>
      <vt:lpstr>Attack Surface Identification</vt:lpstr>
      <vt:lpstr>Wi-Fi </vt:lpstr>
      <vt:lpstr>Miracast</vt:lpstr>
      <vt:lpstr>Man In the Middle</vt:lpstr>
      <vt:lpstr> </vt:lpstr>
      <vt:lpstr> </vt:lpstr>
      <vt:lpstr> </vt:lpstr>
      <vt:lpstr>Mitigation Applied</vt:lpstr>
      <vt:lpstr>Denial of Service</vt:lpstr>
      <vt:lpstr>Future Work</vt:lpstr>
      <vt:lpstr>Thank You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Abusing and Attacking Content Sharing Solutions</dc:title>
  <dc:creator>Chandra, A V Pratap</dc:creator>
  <cp:lastModifiedBy>Chandra, A V Pratap</cp:lastModifiedBy>
  <cp:revision>64</cp:revision>
  <dcterms:created xsi:type="dcterms:W3CDTF">2018-02-26T09:19:08Z</dcterms:created>
  <dcterms:modified xsi:type="dcterms:W3CDTF">2018-03-16T08:08:35Z</dcterms:modified>
</cp:coreProperties>
</file>