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  <p:sldMasterId id="2147483660" r:id="rId3"/>
  </p:sldMasterIdLst>
  <p:notesMasterIdLst>
    <p:notesMasterId r:id="rId52"/>
  </p:notesMasterIdLst>
  <p:sldIdLst>
    <p:sldId id="260" r:id="rId4"/>
    <p:sldId id="295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66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68" r:id="rId43"/>
    <p:sldId id="359" r:id="rId44"/>
    <p:sldId id="360" r:id="rId45"/>
    <p:sldId id="361" r:id="rId46"/>
    <p:sldId id="362" r:id="rId47"/>
    <p:sldId id="363" r:id="rId48"/>
    <p:sldId id="364" r:id="rId49"/>
    <p:sldId id="256" r:id="rId50"/>
    <p:sldId id="304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A"/>
    <a:srgbClr val="139FE9"/>
    <a:srgbClr val="F41867"/>
    <a:srgbClr val="9B7BDB"/>
    <a:srgbClr val="F7F7F9"/>
    <a:srgbClr val="9CD87E"/>
    <a:srgbClr val="49D76B"/>
    <a:srgbClr val="F8F8F8"/>
    <a:srgbClr val="FBFDFF"/>
    <a:srgbClr val="F6F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0" autoAdjust="0"/>
    <p:restoredTop sz="83659" autoAdjust="0"/>
  </p:normalViewPr>
  <p:slideViewPr>
    <p:cSldViewPr snapToGrid="0" snapToObjects="1">
      <p:cViewPr>
        <p:scale>
          <a:sx n="70" d="100"/>
          <a:sy n="70" d="100"/>
        </p:scale>
        <p:origin x="-1834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-307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193-5326-4881-AECD-3EE3A9794058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B10D-FD3D-4063-8A8F-CCA6388EE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1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B10D-FD3D-4063-8A8F-CCA6388EE5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5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take a look at the granularity and what types of activities sandbox enables. Let’s look at the values, what it allows</a:t>
            </a:r>
            <a:r>
              <a:rPr lang="en-US" baseline="0" dirty="0" smtClean="0"/>
              <a:t> us. Even if you know it well let’s review it for the </a:t>
            </a:r>
            <a:r>
              <a:rPr lang="en-US" baseline="0" dirty="0" err="1" smtClean="0"/>
              <a:t>quize</a:t>
            </a:r>
            <a:r>
              <a:rPr lang="en-US" baseline="0" dirty="0" smtClean="0"/>
              <a:t> you are going to have at the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F5DB5-756B-42BA-B2F2-0D0C1D4AE7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85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F5DB5-756B-42BA-B2F2-0D0C1D4AE7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animation</a:t>
            </a:r>
          </a:p>
          <a:p>
            <a:r>
              <a:rPr lang="en-US" dirty="0" smtClean="0"/>
              <a:t>Punchline:</a:t>
            </a:r>
            <a:r>
              <a:rPr lang="en-US" baseline="0" dirty="0" smtClean="0"/>
              <a:t> And with that we have </a:t>
            </a:r>
            <a:r>
              <a:rPr lang="en-US" baseline="0" dirty="0" err="1" smtClean="0"/>
              <a:t>defeded</a:t>
            </a:r>
            <a:r>
              <a:rPr lang="en-US" baseline="0" dirty="0" smtClean="0"/>
              <a:t> the whole concept of sandbox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F5DB5-756B-42BA-B2F2-0D0C1D4AE7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65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F5DB5-756B-42BA-B2F2-0D0C1D4AE7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83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B10D-FD3D-4063-8A8F-CCA6388EE5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17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F5DB5-756B-42BA-B2F2-0D0C1D4AE7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50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F5DB5-756B-42BA-B2F2-0D0C1D4AE7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58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F5DB5-756B-42BA-B2F2-0D0C1D4AE7E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88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F5DB5-756B-42BA-B2F2-0D0C1D4AE7E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09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F5DB5-756B-42BA-B2F2-0D0C1D4AE7E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2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B10D-FD3D-4063-8A8F-CCA6388EE5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1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B10D-FD3D-4063-8A8F-CCA6388EE55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17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B10D-FD3D-4063-8A8F-CCA6388EE55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17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B10D-FD3D-4063-8A8F-CCA6388EE55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1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F5DB5-756B-42BA-B2F2-0D0C1D4AE7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7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we have visibility to a lot of customers data,</a:t>
            </a:r>
            <a:r>
              <a:rPr lang="en-US" baseline="0" dirty="0" smtClean="0"/>
              <a:t> and a lot of problems in JavaScript.  And I am here to share it with you.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F5DB5-756B-42BA-B2F2-0D0C1D4AE7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4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exacerbate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F5DB5-756B-42BA-B2F2-0D0C1D4AE7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68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each attribute</a:t>
            </a:r>
            <a:r>
              <a:rPr lang="en-US" baseline="0" dirty="0" smtClean="0"/>
              <a:t>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F5DB5-756B-42BA-B2F2-0D0C1D4AE7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30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F5DB5-756B-42BA-B2F2-0D0C1D4AE7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15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F5DB5-756B-42BA-B2F2-0D0C1D4AE7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15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reason for sand box invention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F5DB5-756B-42BA-B2F2-0D0C1D4AE7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5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05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6C93-0521-554A-B713-E8181E2F553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E0C8-20FA-5948-8C29-B3845947164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55" y="6085441"/>
            <a:ext cx="2316289" cy="3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2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341314"/>
            <a:ext cx="7458075" cy="792161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4" y="1524001"/>
            <a:ext cx="8010525" cy="4602164"/>
          </a:xfrm>
        </p:spPr>
        <p:txBody>
          <a:bodyPr>
            <a:normAutofit/>
          </a:bodyPr>
          <a:lstStyle>
            <a:lvl1pPr marL="342900" indent="-342900"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Arial Hebrew Light"/>
              </a:defRPr>
            </a:lvl1pPr>
            <a:lvl2pPr marL="457200" indent="0">
              <a:buClr>
                <a:srgbClr val="139FE9"/>
              </a:buClr>
              <a:buFont typeface="Courier New" panose="02070309020205020404" pitchFamily="49" charset="0"/>
              <a:buNone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Arial Hebrew Light"/>
              </a:defRPr>
            </a:lvl2pPr>
            <a:lvl3pPr marL="1143000" indent="-228600"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Arial Hebrew Light"/>
              </a:defRPr>
            </a:lvl3pPr>
            <a:lvl4pPr marL="1600200" indent="-228600"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Arial Hebrew Light"/>
              </a:defRPr>
            </a:lvl4pPr>
            <a:lvl5pPr marL="2057400" indent="-228600">
              <a:buClr>
                <a:srgbClr val="139FE9"/>
              </a:buClr>
              <a:buFont typeface="Courier New" panose="02070309020205020404" pitchFamily="49" charset="0"/>
              <a:buChar char="o"/>
              <a:def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Arial Hebrew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0051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52327"/>
            <a:ext cx="9144000" cy="51384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1550" y="341314"/>
            <a:ext cx="7458075" cy="792161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7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19002"/>
            <a:ext cx="9144000" cy="43864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1550" y="341314"/>
            <a:ext cx="7458075" cy="792161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6C93-0521-554A-B713-E8181E2F553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E0C8-20FA-5948-8C29-B384594716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1550" y="341314"/>
            <a:ext cx="7458075" cy="792161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42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6C93-0521-554A-B713-E8181E2F553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E0C8-20FA-5948-8C29-B38459471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4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1143000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2B8B-5EDC-4A63-B39F-E8D725339968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8337"/>
            <a:ext cx="4343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56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7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81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6C93-0521-554A-B713-E8181E2F553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4E0C8-20FA-5948-8C29-B384594716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94424" y="425961"/>
            <a:ext cx="109646" cy="584776"/>
          </a:xfrm>
          <a:prstGeom prst="rect">
            <a:avLst/>
          </a:prstGeom>
          <a:solidFill>
            <a:srgbClr val="139FE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312" y="6479398"/>
            <a:ext cx="1409663" cy="15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2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8" r:id="rId4"/>
    <p:sldLayoutId id="2147483652" r:id="rId5"/>
    <p:sldLayoutId id="2147483653" r:id="rId6"/>
    <p:sldLayoutId id="2147483671" r:id="rId7"/>
    <p:sldLayoutId id="2147483672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6C93-0521-554A-B713-E8181E2F553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4E0C8-20FA-5948-8C29-B384594716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312" y="6479398"/>
            <a:ext cx="1409663" cy="15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6C93-0521-554A-B713-E8181E2F553F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4E0C8-20FA-5948-8C29-B3845947164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illustrati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354" y="558940"/>
            <a:ext cx="6108570" cy="584092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45678" y="558940"/>
            <a:ext cx="4666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200" dirty="0" smtClean="0">
                <a:solidFill>
                  <a:srgbClr val="139FE9"/>
                </a:solidFill>
                <a:latin typeface="Tahoma"/>
                <a:ea typeface="+mn-ea"/>
                <a:cs typeface="Tahoma"/>
              </a:rPr>
              <a:t>Warning Ahead: Security Storms </a:t>
            </a:r>
            <a:br>
              <a:rPr lang="en-US" sz="3200" b="1" kern="1200" dirty="0" smtClean="0">
                <a:solidFill>
                  <a:srgbClr val="139FE9"/>
                </a:solidFill>
                <a:latin typeface="Tahoma"/>
                <a:ea typeface="+mn-ea"/>
                <a:cs typeface="Tahoma"/>
              </a:rPr>
            </a:br>
            <a:r>
              <a:rPr lang="en-US" sz="3200" b="1" kern="1200" dirty="0" smtClean="0">
                <a:solidFill>
                  <a:srgbClr val="139FE9"/>
                </a:solidFill>
                <a:latin typeface="Tahoma"/>
                <a:ea typeface="+mn-ea"/>
                <a:cs typeface="Tahoma"/>
              </a:rPr>
              <a:t>are Brewing in Your JavaScript</a:t>
            </a:r>
            <a:br>
              <a:rPr lang="en-US" sz="3200" b="1" kern="1200" dirty="0" smtClean="0">
                <a:solidFill>
                  <a:srgbClr val="139FE9"/>
                </a:solidFill>
                <a:latin typeface="Tahoma"/>
                <a:ea typeface="+mn-ea"/>
                <a:cs typeface="Tahoma"/>
              </a:rPr>
            </a:br>
            <a:endParaRPr lang="en-US" sz="3200" b="1" kern="1200" dirty="0">
              <a:solidFill>
                <a:srgbClr val="139FE9"/>
              </a:solidFill>
              <a:latin typeface="Tahoma"/>
              <a:ea typeface="+mn-ea"/>
              <a:cs typeface="Tahoma"/>
            </a:endParaRPr>
          </a:p>
        </p:txBody>
      </p:sp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7" y="5818876"/>
            <a:ext cx="2115967" cy="23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bookstore/Login.aspx?Name=%3ciframe%20src=%22http://localhost/bookstore/login.aspx%22%20width=%22100%25%22%20height=%22100%25%22%3e" TargetMode="External"/><Relationship Id="rId2" Type="http://schemas.openxmlformats.org/officeDocument/2006/relationships/hyperlink" Target="http://localhost/bookstore/Login.aspx?name=%3cscript%3ealert('hi')%3c/script%3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ocalhost/bookstore/Login.aspx?Name=%3cscript%20src='http://localhost/bookstore/hijackpage.js'%3e%3c/script%3e" TargetMode="External"/><Relationship Id="rId4" Type="http://schemas.openxmlformats.org/officeDocument/2006/relationships/hyperlink" Target="http://localhost/bookstore/TakePicture.js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://www.andlabs.org/tools/jsrecon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microsoft.com/office/2007/relationships/hdphoto" Target="../media/hdphoto3.wdp"/><Relationship Id="rId2" Type="http://schemas.openxmlformats.org/officeDocument/2006/relationships/hyperlink" Target="http://www.andlabs.org/tools/jsrec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/bookstore/k2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ortune_50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ostname" TargetMode="External"/><Relationship Id="rId2" Type="http://schemas.openxmlformats.org/officeDocument/2006/relationships/hyperlink" Target="http://en.wikipedia.org/wiki/URI_schem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Port_(computer_networking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2450" y="3409950"/>
            <a:ext cx="4419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Yuval Idan, Technical Director, APAC</a:t>
            </a: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Checkmarx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yuval.idan@checkmarx.com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67977"/>
            <a:ext cx="6477000" cy="4646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Origin Policy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8800" y="1533895"/>
            <a:ext cx="4800600" cy="2715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http://www.cnn.com/main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029200" y="1359932"/>
            <a:ext cx="1295400" cy="173963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Rectangle 10"/>
          <p:cNvSpPr/>
          <p:nvPr/>
        </p:nvSpPr>
        <p:spPr>
          <a:xfrm>
            <a:off x="6324600" y="990600"/>
            <a:ext cx="2286000" cy="36933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main page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23" name="Curved Right Arrow 22"/>
          <p:cNvSpPr/>
          <p:nvPr/>
        </p:nvSpPr>
        <p:spPr>
          <a:xfrm>
            <a:off x="1089120" y="2534214"/>
            <a:ext cx="1213798" cy="1959636"/>
          </a:xfrm>
          <a:prstGeom prst="curved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215900">
              <a:schemeClr val="accent3">
                <a:lumMod val="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>
              <a:solidFill>
                <a:schemeClr val="dk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4600" y="2520588"/>
            <a:ext cx="31242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215900">
              <a:schemeClr val="accent3">
                <a:lumMod val="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“Change background to green”</a:t>
            </a:r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92" y="3384187"/>
            <a:ext cx="3805408" cy="240287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07395" y="3404148"/>
            <a:ext cx="3769605" cy="2197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http://www.cnn.com/story1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707396" y="3691404"/>
            <a:ext cx="3769604" cy="18711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7162800" y="3352800"/>
            <a:ext cx="1752600" cy="1071182"/>
          </a:xfrm>
          <a:prstGeom prst="wedgeRoundRectCallout">
            <a:avLst>
              <a:gd name="adj1" fmla="val -84076"/>
              <a:gd name="adj2" fmla="val 62837"/>
              <a:gd name="adj3" fmla="val 16667"/>
            </a:avLst>
          </a:prstGeom>
          <a:noFill/>
          <a:ln>
            <a:solidFill>
              <a:srgbClr val="C00000"/>
            </a:solidFill>
          </a:ln>
          <a:effectLst>
            <a:glow rad="50800">
              <a:srgbClr val="FF0000">
                <a:alpha val="4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357590" y="3571319"/>
            <a:ext cx="1329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dk1"/>
                </a:solidFill>
              </a:rPr>
              <a:t>Iframe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/>
            </a:r>
            <a:br>
              <a:rPr lang="en-US" dirty="0" smtClean="0">
                <a:solidFill>
                  <a:schemeClr val="dk1"/>
                </a:solidFill>
              </a:rPr>
            </a:b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same origin</a:t>
            </a:r>
          </a:p>
        </p:txBody>
      </p:sp>
    </p:spTree>
    <p:extLst>
      <p:ext uri="{BB962C8B-B14F-4D97-AF65-F5344CB8AC3E}">
        <p14:creationId xmlns:p14="http://schemas.microsoft.com/office/powerpoint/2010/main" val="18446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4 -0.00555 L -0.06545 0.07917 C -0.09045 0.09769 -0.10347 0.12477 -0.10347 0.15301 C -0.10347 0.18519 -0.09045 0.21088 -0.06545 0.22917 L 0.04584 0.31667 " pathEditMode="relative" rAng="5400000" ptsTypes="AAA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161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2" grpId="0" animBg="1"/>
      <p:bldP spid="22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67977"/>
            <a:ext cx="6477000" cy="4646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8800" y="1533895"/>
            <a:ext cx="4800600" cy="2715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http://www.cnn.com/main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029200" y="1359932"/>
            <a:ext cx="1295400" cy="173963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Rectangle 10"/>
          <p:cNvSpPr/>
          <p:nvPr/>
        </p:nvSpPr>
        <p:spPr>
          <a:xfrm>
            <a:off x="6324600" y="990600"/>
            <a:ext cx="2286000" cy="36933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main page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23" name="Curved Right Arrow 22"/>
          <p:cNvSpPr/>
          <p:nvPr/>
        </p:nvSpPr>
        <p:spPr>
          <a:xfrm>
            <a:off x="1089120" y="2534214"/>
            <a:ext cx="1213798" cy="1959636"/>
          </a:xfrm>
          <a:prstGeom prst="curved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215900">
              <a:schemeClr val="accent3">
                <a:lumMod val="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>
              <a:solidFill>
                <a:schemeClr val="dk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4600" y="2520588"/>
            <a:ext cx="31242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215900">
              <a:schemeClr val="accent3">
                <a:lumMod val="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“Change background to green”</a:t>
            </a:r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92" y="3384187"/>
            <a:ext cx="3805408" cy="24028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707396" y="3691404"/>
            <a:ext cx="3769604" cy="18711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Error!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07396" y="3410635"/>
            <a:ext cx="3733800" cy="2469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http://www.fox.com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7368153" y="3358893"/>
            <a:ext cx="1752600" cy="1071182"/>
          </a:xfrm>
          <a:prstGeom prst="wedgeRoundRectCallout">
            <a:avLst>
              <a:gd name="adj1" fmla="val -99993"/>
              <a:gd name="adj2" fmla="val 68624"/>
              <a:gd name="adj3" fmla="val 16667"/>
            </a:avLst>
          </a:prstGeom>
          <a:noFill/>
          <a:ln>
            <a:solidFill>
              <a:srgbClr val="C00000"/>
            </a:solidFill>
          </a:ln>
          <a:effectLst>
            <a:glow rad="50800">
              <a:srgbClr val="FF0000">
                <a:alpha val="4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73425" y="3571319"/>
            <a:ext cx="1694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dk1"/>
                </a:solidFill>
              </a:rPr>
              <a:t>Iframe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/>
            </a:r>
            <a:br>
              <a:rPr lang="en-US" dirty="0" smtClean="0">
                <a:solidFill>
                  <a:schemeClr val="dk1"/>
                </a:solidFill>
              </a:rPr>
            </a:b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/>
              <a:t>different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dk1"/>
                </a:solidFill>
              </a:rPr>
              <a:t>origin</a:t>
            </a: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1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4 -0.00555 L -0.06545 0.07917 C -0.09045 0.09769 -0.10347 0.12477 -0.10347 0.15301 C -0.10347 0.18519 -0.09045 0.21088 -0.06545 0.22917 L 0.04584 0.31667 " pathEditMode="relative" rAng="5400000" ptsTypes="AAA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161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2" grpId="0" animBg="1"/>
      <p:bldP spid="22" grpId="1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trend - markets of </a:t>
            </a:r>
            <a:r>
              <a:rPr lang="en-US" b="1" dirty="0" smtClean="0"/>
              <a:t>extensions</a:t>
            </a:r>
            <a:r>
              <a:rPr lang="en-US" dirty="0" smtClean="0"/>
              <a:t> Salesforce.com, Microsoft 365, etc…</a:t>
            </a:r>
          </a:p>
          <a:p>
            <a:r>
              <a:rPr lang="en-US" b="1" dirty="0" smtClean="0"/>
              <a:t>Extension</a:t>
            </a:r>
            <a:r>
              <a:rPr lang="en-US" dirty="0" smtClean="0"/>
              <a:t> is </a:t>
            </a:r>
            <a:r>
              <a:rPr lang="en-US" dirty="0" err="1"/>
              <a:t>J</a:t>
            </a:r>
            <a:r>
              <a:rPr lang="en-US" dirty="0" err="1" smtClean="0"/>
              <a:t>avascript</a:t>
            </a:r>
            <a:r>
              <a:rPr lang="en-US" dirty="0" smtClean="0"/>
              <a:t> code written by a 3</a:t>
            </a:r>
            <a:r>
              <a:rPr lang="en-US" baseline="30000" dirty="0" smtClean="0"/>
              <a:t>rd</a:t>
            </a:r>
            <a:r>
              <a:rPr lang="en-US" dirty="0" smtClean="0"/>
              <a:t> party but hosted and delivered from the very same server </a:t>
            </a:r>
          </a:p>
          <a:p>
            <a:endParaRPr lang="en-US" dirty="0"/>
          </a:p>
          <a:p>
            <a:r>
              <a:rPr lang="en-US" dirty="0" smtClean="0"/>
              <a:t>So SOP doesn’t play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Sandbox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1981200"/>
            <a:ext cx="6781800" cy="267765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u="sng" dirty="0"/>
              <a:t>Sandbox concept</a:t>
            </a:r>
            <a:r>
              <a:rPr lang="en-US" sz="2800" b="1" u="sng" dirty="0" smtClean="0">
                <a:solidFill>
                  <a:schemeClr val="dk1"/>
                </a:solidFill>
              </a:rPr>
              <a:t>? </a:t>
            </a:r>
            <a:br>
              <a:rPr lang="en-US" sz="2800" b="1" u="sng" dirty="0" smtClean="0">
                <a:solidFill>
                  <a:schemeClr val="dk1"/>
                </a:solidFill>
              </a:rPr>
            </a:br>
            <a:r>
              <a:rPr lang="en-US" sz="2800" dirty="0" smtClean="0">
                <a:solidFill>
                  <a:schemeClr val="dk1"/>
                </a:solidFill>
              </a:rPr>
              <a:t>Sandbox is a hardening of the basic SOP – </a:t>
            </a:r>
            <a:r>
              <a:rPr lang="en-US" sz="2800" dirty="0" smtClean="0"/>
              <a:t>so</a:t>
            </a:r>
            <a:r>
              <a:rPr lang="en-US" sz="2800" dirty="0" smtClean="0">
                <a:solidFill>
                  <a:schemeClr val="dk1"/>
                </a:solidFill>
              </a:rPr>
              <a:t> that any content running in the sandboxed </a:t>
            </a:r>
            <a:r>
              <a:rPr lang="en-US" sz="2800" dirty="0" err="1" smtClean="0"/>
              <a:t>iframe</a:t>
            </a:r>
            <a:r>
              <a:rPr lang="en-US" sz="2800" dirty="0" smtClean="0"/>
              <a:t> is treated as if it comes from a different origin, and it gives fine-grained control over what restrictions apply.</a:t>
            </a:r>
            <a:endParaRPr lang="en-US"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Sandbox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Syntax</a:t>
            </a:r>
            <a:br>
              <a:rPr lang="en-US" dirty="0" smtClean="0"/>
            </a:br>
            <a:r>
              <a:rPr lang="en-US" dirty="0"/>
              <a:t>&lt;</a:t>
            </a:r>
            <a:r>
              <a:rPr lang="en-US" dirty="0" err="1"/>
              <a:t>iframe</a:t>
            </a:r>
            <a:r>
              <a:rPr lang="en-US" dirty="0"/>
              <a:t> sandbox="</a:t>
            </a:r>
            <a:r>
              <a:rPr lang="en-US" i="1" dirty="0"/>
              <a:t>value</a:t>
            </a:r>
            <a:r>
              <a:rPr lang="en-US" dirty="0" smtClean="0"/>
              <a:t>"&gt;</a:t>
            </a:r>
          </a:p>
          <a:p>
            <a:r>
              <a:rPr lang="en-US" dirty="0"/>
              <a:t>Attribute Values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324423"/>
              </p:ext>
            </p:extLst>
          </p:nvPr>
        </p:nvGraphicFramePr>
        <p:xfrm>
          <a:off x="76200" y="2743200"/>
          <a:ext cx="9067800" cy="388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/>
                <a:gridCol w="4533900"/>
              </a:tblGrid>
              <a:tr h="417811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Value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Description</a:t>
                      </a:r>
                    </a:p>
                  </a:txBody>
                  <a:tcPr marL="28575" marR="28575" marT="28575" marB="28575"/>
                </a:tc>
              </a:tr>
              <a:tr h="464445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verdana"/>
                        </a:rPr>
                        <a:t>""</a:t>
                      </a: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  <a:latin typeface="verdana"/>
                        </a:rPr>
                        <a:t>Applies all restrictions below</a:t>
                      </a:r>
                    </a:p>
                  </a:txBody>
                  <a:tcPr marL="47625" marR="47625" marT="66675" marB="66675"/>
                </a:tc>
              </a:tr>
              <a:tr h="1059559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verdana"/>
                        </a:rPr>
                        <a:t>allow-same-origin</a:t>
                      </a: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verdana"/>
                        </a:rPr>
                        <a:t>Allows the </a:t>
                      </a:r>
                      <a:r>
                        <a:rPr lang="en-US" dirty="0" err="1">
                          <a:effectLst/>
                          <a:latin typeface="verdana"/>
                        </a:rPr>
                        <a:t>iframe</a:t>
                      </a:r>
                      <a:r>
                        <a:rPr lang="en-US" dirty="0">
                          <a:effectLst/>
                          <a:latin typeface="verdana"/>
                        </a:rPr>
                        <a:t> content to be treated as being from the same origin as the containing document</a:t>
                      </a:r>
                    </a:p>
                  </a:txBody>
                  <a:tcPr marL="47625" marR="47625" marT="66675" marB="66675"/>
                </a:tc>
              </a:tr>
              <a:tr h="1025772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  <a:latin typeface="verdana"/>
                        </a:rPr>
                        <a:t>allow-top-navigation</a:t>
                      </a: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verdana"/>
                        </a:rPr>
                        <a:t>Allows the </a:t>
                      </a:r>
                      <a:r>
                        <a:rPr lang="en-US" dirty="0" err="1">
                          <a:effectLst/>
                          <a:latin typeface="verdana"/>
                        </a:rPr>
                        <a:t>iframe</a:t>
                      </a:r>
                      <a:r>
                        <a:rPr lang="en-US" dirty="0">
                          <a:effectLst/>
                          <a:latin typeface="verdana"/>
                        </a:rPr>
                        <a:t> content to navigate (load) content from the containing document</a:t>
                      </a:r>
                    </a:p>
                  </a:txBody>
                  <a:tcPr marL="47625" marR="47625" marT="66675" marB="66675"/>
                </a:tc>
              </a:tr>
              <a:tr h="459306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  <a:latin typeface="verdana"/>
                        </a:rPr>
                        <a:t>allow-forms</a:t>
                      </a: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  <a:latin typeface="verdana"/>
                        </a:rPr>
                        <a:t>Allows form submission</a:t>
                      </a:r>
                    </a:p>
                  </a:txBody>
                  <a:tcPr marL="47625" marR="47625" marT="66675" marB="66675"/>
                </a:tc>
              </a:tr>
              <a:tr h="459306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  <a:latin typeface="verdana"/>
                        </a:rPr>
                        <a:t>allow-scripts</a:t>
                      </a: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verdana"/>
                        </a:rPr>
                        <a:t>Allows script execution</a:t>
                      </a:r>
                    </a:p>
                  </a:txBody>
                  <a:tcPr marL="47625" marR="47625" marT="66675" marB="666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6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67977"/>
            <a:ext cx="6477000" cy="46468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8800" y="1533895"/>
            <a:ext cx="4800600" cy="2715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http://www.server.com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29200" y="1295400"/>
            <a:ext cx="1295400" cy="238495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67000"/>
            <a:ext cx="4572000" cy="288692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295400" y="2686961"/>
            <a:ext cx="4572000" cy="293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http://www.server.com/iframe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40557" y="998645"/>
            <a:ext cx="2286000" cy="36933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main page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3464605"/>
            <a:ext cx="261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&lt;script&gt; alert(1) &lt;/script&gt;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819400" y="4088173"/>
            <a:ext cx="952500" cy="666750"/>
            <a:chOff x="2819400" y="4088173"/>
            <a:chExt cx="952500" cy="66675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088173"/>
              <a:ext cx="952500" cy="66675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133804" y="4236882"/>
              <a:ext cx="371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sp>
        <p:nvSpPr>
          <p:cNvPr id="20" name="Rounded Rectangular Callout 19"/>
          <p:cNvSpPr/>
          <p:nvPr/>
        </p:nvSpPr>
        <p:spPr>
          <a:xfrm>
            <a:off x="6435791" y="2895640"/>
            <a:ext cx="2259292" cy="1134328"/>
          </a:xfrm>
          <a:prstGeom prst="wedgeRoundRectCallout">
            <a:avLst>
              <a:gd name="adj1" fmla="val -76253"/>
              <a:gd name="adj2" fmla="val 62837"/>
              <a:gd name="adj3" fmla="val 16667"/>
            </a:avLst>
          </a:prstGeom>
          <a:noFill/>
          <a:ln>
            <a:solidFill>
              <a:srgbClr val="C00000"/>
            </a:solidFill>
          </a:ln>
          <a:effectLst>
            <a:glow rad="50800">
              <a:srgbClr val="FF0000">
                <a:alpha val="4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71422" y="2895600"/>
            <a:ext cx="1962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dk1"/>
                </a:solidFill>
              </a:rPr>
              <a:t>Iframe</a:t>
            </a:r>
            <a:r>
              <a:rPr lang="en-US" dirty="0">
                <a:solidFill>
                  <a:schemeClr val="dk1"/>
                </a:solidFill>
              </a:rPr>
              <a:t> / same origin</a:t>
            </a:r>
          </a:p>
        </p:txBody>
      </p:sp>
    </p:spTree>
    <p:extLst>
      <p:ext uri="{BB962C8B-B14F-4D97-AF65-F5344CB8AC3E}">
        <p14:creationId xmlns:p14="http://schemas.microsoft.com/office/powerpoint/2010/main" val="12808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67977"/>
            <a:ext cx="6477000" cy="46468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8800" y="1533895"/>
            <a:ext cx="4800600" cy="2715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http://www.server.com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29200" y="1295400"/>
            <a:ext cx="1295400" cy="238495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67000"/>
            <a:ext cx="4572000" cy="288692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295400" y="2686961"/>
            <a:ext cx="4572000" cy="293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http://www.server.com/iframe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40557" y="998645"/>
            <a:ext cx="2286000" cy="36933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main page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3464605"/>
            <a:ext cx="261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&lt;script&gt; alert(1) &lt;/script&gt;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76750"/>
            <a:ext cx="6477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6435791" y="2895640"/>
            <a:ext cx="2259292" cy="1134328"/>
          </a:xfrm>
          <a:prstGeom prst="wedgeRoundRectCallout">
            <a:avLst>
              <a:gd name="adj1" fmla="val -76253"/>
              <a:gd name="adj2" fmla="val 62837"/>
              <a:gd name="adj3" fmla="val 16667"/>
            </a:avLst>
          </a:prstGeom>
          <a:noFill/>
          <a:ln>
            <a:solidFill>
              <a:srgbClr val="C00000"/>
            </a:solidFill>
          </a:ln>
          <a:effectLst>
            <a:glow rad="50800">
              <a:srgbClr val="FF0000">
                <a:alpha val="4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71422" y="2895600"/>
            <a:ext cx="1962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Sandboxed </a:t>
            </a:r>
            <a:r>
              <a:rPr lang="en-US" dirty="0" err="1"/>
              <a:t>Iframe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Default permissions</a:t>
            </a:r>
            <a:br>
              <a:rPr lang="en-US" dirty="0"/>
            </a:br>
            <a:r>
              <a:rPr lang="en-US" dirty="0"/>
              <a:t>Same Origin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" y="0"/>
            <a:ext cx="1866900" cy="1981200"/>
          </a:xfrm>
          <a:prstGeom prst="rect">
            <a:avLst/>
          </a:prstGeom>
          <a:effectLst>
            <a:glow rad="1778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6296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67977"/>
            <a:ext cx="6477000" cy="46468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8800" y="1533895"/>
            <a:ext cx="4800600" cy="2715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http://www.server.com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29200" y="1295400"/>
            <a:ext cx="1295400" cy="238495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67000"/>
            <a:ext cx="4572000" cy="288692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295400" y="2686961"/>
            <a:ext cx="4572000" cy="293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http://www.server.com/iframe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40557" y="998645"/>
            <a:ext cx="2286000" cy="36933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main page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3464605"/>
            <a:ext cx="261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&lt;script&gt; alert(1) &lt;/script&gt;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19400" y="4088173"/>
            <a:ext cx="952500" cy="666750"/>
            <a:chOff x="2819400" y="4088173"/>
            <a:chExt cx="952500" cy="6667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088173"/>
              <a:ext cx="952500" cy="6667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133804" y="4236882"/>
              <a:ext cx="371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sp>
        <p:nvSpPr>
          <p:cNvPr id="18" name="Rounded Rectangular Callout 17"/>
          <p:cNvSpPr/>
          <p:nvPr/>
        </p:nvSpPr>
        <p:spPr>
          <a:xfrm>
            <a:off x="6435791" y="2895640"/>
            <a:ext cx="2259292" cy="1134328"/>
          </a:xfrm>
          <a:prstGeom prst="wedgeRoundRectCallout">
            <a:avLst>
              <a:gd name="adj1" fmla="val -76253"/>
              <a:gd name="adj2" fmla="val 62837"/>
              <a:gd name="adj3" fmla="val 16667"/>
            </a:avLst>
          </a:prstGeom>
          <a:noFill/>
          <a:ln>
            <a:solidFill>
              <a:srgbClr val="C00000"/>
            </a:solidFill>
          </a:ln>
          <a:effectLst>
            <a:glow rad="50800">
              <a:srgbClr val="FF0000">
                <a:alpha val="4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571422" y="2895600"/>
            <a:ext cx="1962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Sandboxed </a:t>
            </a:r>
            <a:r>
              <a:rPr lang="en-US" dirty="0" err="1"/>
              <a:t>Iframe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Allowing Scripts and </a:t>
            </a:r>
            <a:r>
              <a:rPr lang="en-US" dirty="0" smtClean="0"/>
              <a:t>SOP(Same Origin)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" y="0"/>
            <a:ext cx="1866900" cy="1981200"/>
          </a:xfrm>
          <a:prstGeom prst="rect">
            <a:avLst/>
          </a:prstGeom>
          <a:effectLst>
            <a:glow rad="1778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2927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67977"/>
            <a:ext cx="6477000" cy="46468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8800" y="1533895"/>
            <a:ext cx="4800600" cy="2715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http://www.server.com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29200" y="1295400"/>
            <a:ext cx="1295400" cy="238495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48" y="2667000"/>
            <a:ext cx="4572000" cy="288692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295400" y="2686961"/>
            <a:ext cx="4572000" cy="293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http://www.server.com/iframe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40557" y="998645"/>
            <a:ext cx="2286000" cy="36933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main page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4304" y="3464605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&lt;script&gt; </a:t>
            </a:r>
            <a:r>
              <a:rPr lang="en-US" b="1" dirty="0" err="1"/>
              <a:t>top.navigate</a:t>
            </a:r>
            <a:r>
              <a:rPr lang="en-US" b="1" dirty="0"/>
              <a:t>(…) &lt;/script&gt;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00357"/>
            <a:ext cx="6477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6435791" y="2895640"/>
            <a:ext cx="2259292" cy="1134328"/>
          </a:xfrm>
          <a:prstGeom prst="wedgeRoundRectCallout">
            <a:avLst>
              <a:gd name="adj1" fmla="val -76253"/>
              <a:gd name="adj2" fmla="val 62837"/>
              <a:gd name="adj3" fmla="val 16667"/>
            </a:avLst>
          </a:prstGeom>
          <a:noFill/>
          <a:ln>
            <a:solidFill>
              <a:srgbClr val="C00000"/>
            </a:solidFill>
          </a:ln>
          <a:effectLst>
            <a:glow rad="50800">
              <a:srgbClr val="FF0000">
                <a:alpha val="4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71422" y="2895600"/>
            <a:ext cx="1962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Sandboxed </a:t>
            </a:r>
            <a:r>
              <a:rPr lang="en-US" dirty="0" err="1"/>
              <a:t>Iframe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Allowing Scripts and SOP(Same Origin)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" y="0"/>
            <a:ext cx="1573347" cy="1669674"/>
          </a:xfrm>
          <a:prstGeom prst="rect">
            <a:avLst/>
          </a:prstGeom>
          <a:effectLst>
            <a:glow rad="1778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7289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67977"/>
            <a:ext cx="6477000" cy="46468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8800" y="1533895"/>
            <a:ext cx="4800600" cy="2715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http://www.server.com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867400" y="1325150"/>
            <a:ext cx="598208" cy="344524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48" y="2667000"/>
            <a:ext cx="4572000" cy="288692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295400" y="2686961"/>
            <a:ext cx="4572000" cy="293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http://www.server.com/iframe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40557" y="998645"/>
            <a:ext cx="2286000" cy="36933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main page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44402" y="3119221"/>
            <a:ext cx="324749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&lt;script&gt; </a:t>
            </a:r>
            <a:endParaRPr lang="en-US" b="1" dirty="0" smtClean="0"/>
          </a:p>
          <a:p>
            <a:r>
              <a:rPr lang="en-US" b="1" dirty="0" err="1" smtClean="0"/>
              <a:t>top.find</a:t>
            </a:r>
            <a:r>
              <a:rPr lang="en-US" b="1" dirty="0" smtClean="0"/>
              <a:t>(myself</a:t>
            </a:r>
            <a:r>
              <a:rPr lang="en-US" b="1" dirty="0"/>
              <a:t>)</a:t>
            </a:r>
            <a:br>
              <a:rPr lang="en-US" b="1" dirty="0"/>
            </a:br>
            <a:r>
              <a:rPr lang="en-US" b="1" dirty="0" err="1"/>
              <a:t>addPermission</a:t>
            </a:r>
            <a:r>
              <a:rPr lang="en-US" b="1" dirty="0"/>
              <a:t>(myself, </a:t>
            </a:r>
            <a:r>
              <a:rPr lang="en-US" b="1" dirty="0" err="1"/>
              <a:t>top_nav</a:t>
            </a:r>
            <a:r>
              <a:rPr lang="en-US" b="1" dirty="0"/>
              <a:t>)</a:t>
            </a:r>
            <a:br>
              <a:rPr lang="en-US" b="1" dirty="0"/>
            </a:br>
            <a:r>
              <a:rPr lang="en-US" b="1" dirty="0"/>
              <a:t>Refresh()</a:t>
            </a:r>
          </a:p>
          <a:p>
            <a:r>
              <a:rPr lang="en-US" b="1" dirty="0"/>
              <a:t>navigate(…) </a:t>
            </a:r>
            <a:endParaRPr lang="en-US" b="1" dirty="0" smtClean="0"/>
          </a:p>
          <a:p>
            <a:r>
              <a:rPr lang="en-US" b="1" dirty="0" smtClean="0"/>
              <a:t>&lt;/</a:t>
            </a:r>
            <a:r>
              <a:rPr lang="en-US" b="1" dirty="0"/>
              <a:t>script&gt;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1566" y="3462804"/>
            <a:ext cx="3276600" cy="5335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rved Down Arrow 9"/>
          <p:cNvSpPr/>
          <p:nvPr/>
        </p:nvSpPr>
        <p:spPr>
          <a:xfrm rot="16200000">
            <a:off x="273779" y="2223213"/>
            <a:ext cx="2237753" cy="1024687"/>
          </a:xfrm>
          <a:prstGeom prst="curvedDownArrow">
            <a:avLst>
              <a:gd name="adj1" fmla="val 4651"/>
              <a:gd name="adj2" fmla="val 30283"/>
              <a:gd name="adj3" fmla="val 518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18752390">
            <a:off x="5707670" y="1792607"/>
            <a:ext cx="253104" cy="1171332"/>
          </a:xfrm>
          <a:prstGeom prst="downArrow">
            <a:avLst>
              <a:gd name="adj1" fmla="val 16407"/>
              <a:gd name="adj2" fmla="val 8811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435791" y="2895640"/>
            <a:ext cx="2290766" cy="1828760"/>
            <a:chOff x="6435791" y="2895640"/>
            <a:chExt cx="2290766" cy="1134328"/>
          </a:xfrm>
        </p:grpSpPr>
        <p:sp>
          <p:nvSpPr>
            <p:cNvPr id="26" name="Rounded Rectangular Callout 25"/>
            <p:cNvSpPr/>
            <p:nvPr/>
          </p:nvSpPr>
          <p:spPr>
            <a:xfrm>
              <a:off x="6435791" y="2895640"/>
              <a:ext cx="2259292" cy="1134328"/>
            </a:xfrm>
            <a:prstGeom prst="wedgeRoundRectCallout">
              <a:avLst>
                <a:gd name="adj1" fmla="val -76253"/>
                <a:gd name="adj2" fmla="val 62837"/>
                <a:gd name="adj3" fmla="val 16667"/>
              </a:avLst>
            </a:prstGeom>
            <a:noFill/>
            <a:ln>
              <a:solidFill>
                <a:srgbClr val="C00000"/>
              </a:solidFill>
            </a:ln>
            <a:effectLst>
              <a:glow rad="50800">
                <a:srgbClr val="FF0000">
                  <a:alpha val="41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67265" y="2980721"/>
              <a:ext cx="225929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Sandboxed </a:t>
              </a:r>
              <a:r>
                <a:rPr lang="en-US" dirty="0" err="1"/>
                <a:t>Iframe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Allowing Scripts and </a:t>
              </a:r>
              <a:r>
                <a:rPr lang="en-US" dirty="0" smtClean="0"/>
                <a:t>SOP(Same Origin)</a:t>
              </a:r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" y="0"/>
            <a:ext cx="1445401" cy="1533895"/>
          </a:xfrm>
          <a:prstGeom prst="rect">
            <a:avLst/>
          </a:prstGeom>
          <a:effectLst>
            <a:glow rad="177800">
              <a:schemeClr val="accent1">
                <a:alpha val="40000"/>
              </a:scheme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6629400" y="3996384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And</a:t>
            </a:r>
            <a:br>
              <a:rPr lang="en-US" dirty="0"/>
            </a:br>
            <a:r>
              <a:rPr lang="en-US" b="1" u="sng" dirty="0"/>
              <a:t>Top Navigation</a:t>
            </a:r>
          </a:p>
        </p:txBody>
      </p:sp>
    </p:spTree>
    <p:extLst>
      <p:ext uri="{BB962C8B-B14F-4D97-AF65-F5344CB8AC3E}">
        <p14:creationId xmlns:p14="http://schemas.microsoft.com/office/powerpoint/2010/main" val="105781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20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4" y="1276351"/>
            <a:ext cx="8010525" cy="46021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Founded in 2006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Enterprise Grade Application Security Solutions: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	SAST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n-US" sz="2000" dirty="0" smtClean="0"/>
              <a:t> RASP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en-US" sz="2000" dirty="0" smtClean="0"/>
              <a:t> Application Security Education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Hundreds </a:t>
            </a:r>
            <a:r>
              <a:rPr lang="en-US" sz="2000" dirty="0"/>
              <a:t>of Fortune </a:t>
            </a:r>
            <a:r>
              <a:rPr lang="en-US" sz="2000" dirty="0" smtClean="0"/>
              <a:t>500 and </a:t>
            </a:r>
            <a:r>
              <a:rPr lang="en-US" sz="2000" dirty="0"/>
              <a:t>SMB </a:t>
            </a:r>
            <a:r>
              <a:rPr lang="en-US" sz="2000" dirty="0" smtClean="0"/>
              <a:t>Customers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Fanatical support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pic>
        <p:nvPicPr>
          <p:cNvPr id="4" name="Picture 2" descr="http://logonoid.com/images/forrester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5016601"/>
            <a:ext cx="698059" cy="23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pload.wikimedia.org/wikipedia/commons/thumb/5/56/Deloitte.svg/2000px-Deloitt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87" y="5041380"/>
            <a:ext cx="728916" cy="1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vector-magz.com/wp-content/uploads/2013/09/gartner-logo-vect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747" y="5076715"/>
            <a:ext cx="675828" cy="15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hocoma.com/uploads/pics/Europe_Winners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26" y="4988871"/>
            <a:ext cx="333269" cy="33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80564" y="4953387"/>
            <a:ext cx="1434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Leader” in  </a:t>
            </a:r>
            <a:r>
              <a:rPr lang="en-US" sz="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2014 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AST Wave</a:t>
            </a:r>
          </a:p>
        </p:txBody>
      </p:sp>
      <p:sp>
        <p:nvSpPr>
          <p:cNvPr id="9" name="Rectangle 8"/>
          <p:cNvSpPr/>
          <p:nvPr/>
        </p:nvSpPr>
        <p:spPr>
          <a:xfrm>
            <a:off x="3079509" y="4904142"/>
            <a:ext cx="21782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“Challenger “- 2014 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AST Magic </a:t>
            </a:r>
            <a:r>
              <a:rPr lang="en-US" sz="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Quadrant &amp; Only 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Vendor to score a perfect 5 in 2014 AST Critical Capabilities Report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66950" y="4868351"/>
            <a:ext cx="0" cy="56298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57800" y="4864031"/>
            <a:ext cx="0" cy="56298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131224" y="4913659"/>
            <a:ext cx="15285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Fastest Growing Security Company in Israel, 2014 Tech Fast 500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476137" y="4856511"/>
            <a:ext cx="0" cy="56298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036224" y="4913659"/>
            <a:ext cx="9268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 Herring EMEA Top 100 Winners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2" y="4432263"/>
            <a:ext cx="317461" cy="3555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6095" y="4456152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Awards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60167" y="4856511"/>
            <a:ext cx="85536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5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67977"/>
            <a:ext cx="6477000" cy="46468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8800" y="1533895"/>
            <a:ext cx="4800600" cy="2715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http://www.server.com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29200" y="1295400"/>
            <a:ext cx="1295400" cy="238495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48" y="2667000"/>
            <a:ext cx="4572000" cy="288692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295400" y="2686961"/>
            <a:ext cx="4572000" cy="293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http://www.server.com/iframe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40557" y="998645"/>
            <a:ext cx="2286000" cy="36933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main page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3119221"/>
            <a:ext cx="358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&lt;script&gt; </a:t>
            </a:r>
            <a:endParaRPr lang="en-US" b="1" dirty="0" smtClean="0"/>
          </a:p>
          <a:p>
            <a:r>
              <a:rPr lang="en-US" b="1" dirty="0" err="1" smtClean="0"/>
              <a:t>top.find</a:t>
            </a:r>
            <a:r>
              <a:rPr lang="en-US" b="1" dirty="0" smtClean="0"/>
              <a:t>(myself</a:t>
            </a:r>
            <a:r>
              <a:rPr lang="en-US" b="1" dirty="0"/>
              <a:t>)</a:t>
            </a:r>
            <a:br>
              <a:rPr lang="en-US" b="1" dirty="0"/>
            </a:br>
            <a:r>
              <a:rPr lang="en-US" b="1" dirty="0" err="1"/>
              <a:t>addPermission</a:t>
            </a:r>
            <a:r>
              <a:rPr lang="en-US" b="1" dirty="0"/>
              <a:t>(myself, </a:t>
            </a:r>
            <a:r>
              <a:rPr lang="en-US" b="1" dirty="0" err="1"/>
              <a:t>top_nav</a:t>
            </a:r>
            <a:r>
              <a:rPr lang="en-US" b="1" dirty="0"/>
              <a:t>)</a:t>
            </a:r>
            <a:br>
              <a:rPr lang="en-US" b="1" dirty="0"/>
            </a:br>
            <a:r>
              <a:rPr lang="en-US" b="1" dirty="0"/>
              <a:t>Refresh()</a:t>
            </a:r>
          </a:p>
          <a:p>
            <a:r>
              <a:rPr lang="en-US" b="1" dirty="0" smtClean="0"/>
              <a:t>Navigate(</a:t>
            </a:r>
            <a:r>
              <a:rPr lang="en-US" dirty="0"/>
              <a:t>http://</a:t>
            </a:r>
            <a:r>
              <a:rPr lang="en-US" dirty="0" smtClean="0"/>
              <a:t>www.hacker.com</a:t>
            </a:r>
            <a:r>
              <a:rPr lang="en-US" b="1" dirty="0" smtClean="0"/>
              <a:t>) </a:t>
            </a:r>
          </a:p>
          <a:p>
            <a:r>
              <a:rPr lang="en-US" b="1" dirty="0" smtClean="0"/>
              <a:t>&lt;/</a:t>
            </a:r>
            <a:r>
              <a:rPr lang="en-US" b="1" dirty="0"/>
              <a:t>script&gt;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28800" y="4006593"/>
            <a:ext cx="3369366" cy="5335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Down Arrow 18"/>
          <p:cNvSpPr/>
          <p:nvPr/>
        </p:nvSpPr>
        <p:spPr>
          <a:xfrm rot="16200000">
            <a:off x="-54008" y="2432687"/>
            <a:ext cx="2656703" cy="1024687"/>
          </a:xfrm>
          <a:prstGeom prst="curvedDownArrow">
            <a:avLst>
              <a:gd name="adj1" fmla="val 4651"/>
              <a:gd name="adj2" fmla="val 30283"/>
              <a:gd name="adj3" fmla="val 518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828802" y="1533895"/>
            <a:ext cx="4787346" cy="27155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http://www.hacker.com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" y="12915"/>
            <a:ext cx="1320863" cy="1401732"/>
          </a:xfrm>
          <a:prstGeom prst="rect">
            <a:avLst/>
          </a:prstGeom>
          <a:effectLst>
            <a:glow rad="177800">
              <a:schemeClr val="accent1">
                <a:alpha val="40000"/>
              </a:schemeClr>
            </a:glow>
          </a:effectLst>
        </p:spPr>
      </p:pic>
      <p:grpSp>
        <p:nvGrpSpPr>
          <p:cNvPr id="22" name="Group 21"/>
          <p:cNvGrpSpPr/>
          <p:nvPr/>
        </p:nvGrpSpPr>
        <p:grpSpPr>
          <a:xfrm>
            <a:off x="6435791" y="2895640"/>
            <a:ext cx="2290766" cy="1828760"/>
            <a:chOff x="6435791" y="2895640"/>
            <a:chExt cx="2290766" cy="1134328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6435791" y="2895640"/>
              <a:ext cx="2259292" cy="1134328"/>
            </a:xfrm>
            <a:prstGeom prst="wedgeRoundRectCallout">
              <a:avLst>
                <a:gd name="adj1" fmla="val -76253"/>
                <a:gd name="adj2" fmla="val 62837"/>
                <a:gd name="adj3" fmla="val 16667"/>
              </a:avLst>
            </a:prstGeom>
            <a:noFill/>
            <a:ln>
              <a:solidFill>
                <a:srgbClr val="C00000"/>
              </a:solidFill>
            </a:ln>
            <a:effectLst>
              <a:glow rad="50800">
                <a:srgbClr val="FF0000">
                  <a:alpha val="41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67265" y="2980721"/>
              <a:ext cx="225929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Sandboxed </a:t>
              </a:r>
              <a:r>
                <a:rPr lang="en-US" dirty="0" err="1"/>
                <a:t>Iframe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Allowing Scripts and </a:t>
              </a:r>
              <a:r>
                <a:rPr lang="en-US" dirty="0" smtClean="0"/>
                <a:t>SOP(Same Origin)</a:t>
              </a:r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6629400" y="3996384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And</a:t>
            </a:r>
            <a:br>
              <a:rPr lang="en-US" dirty="0"/>
            </a:br>
            <a:r>
              <a:rPr lang="en-US" b="1" u="sng" dirty="0"/>
              <a:t>Top Navigation</a:t>
            </a:r>
          </a:p>
        </p:txBody>
      </p:sp>
    </p:spTree>
    <p:extLst>
      <p:ext uri="{BB962C8B-B14F-4D97-AF65-F5344CB8AC3E}">
        <p14:creationId xmlns:p14="http://schemas.microsoft.com/office/powerpoint/2010/main" val="32036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just count on Sandbox!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b="1" dirty="0"/>
              <a:t>Don’t assume that just because an </a:t>
            </a:r>
            <a:r>
              <a:rPr lang="en-US" b="1" dirty="0" err="1"/>
              <a:t>iFrame</a:t>
            </a:r>
            <a:r>
              <a:rPr lang="en-US" b="1" dirty="0"/>
              <a:t> is sandboxed, your code is secure. </a:t>
            </a:r>
            <a:endParaRPr lang="en-US" b="1" dirty="0" smtClean="0"/>
          </a:p>
          <a:p>
            <a:pPr marL="0" lvl="0" indent="0" algn="ctr">
              <a:buNone/>
            </a:pPr>
            <a:endParaRPr lang="en-US" b="1" dirty="0" smtClean="0"/>
          </a:p>
          <a:p>
            <a:pPr marL="0" lvl="0" indent="0" algn="ctr">
              <a:buNone/>
            </a:pPr>
            <a:r>
              <a:rPr lang="en-US" b="1" dirty="0" smtClean="0"/>
              <a:t>What can you do?</a:t>
            </a:r>
            <a:endParaRPr lang="en-US" b="1" dirty="0"/>
          </a:p>
          <a:p>
            <a:pPr marL="0" lvl="0" indent="0" algn="ctr">
              <a:buNone/>
            </a:pPr>
            <a:r>
              <a:rPr lang="en-US" dirty="0" smtClean="0"/>
              <a:t>Avoid </a:t>
            </a:r>
            <a:r>
              <a:rPr lang="en-US" dirty="0"/>
              <a:t>granting a sandboxed </a:t>
            </a:r>
            <a:r>
              <a:rPr lang="en-US" dirty="0" err="1"/>
              <a:t>iFrame</a:t>
            </a:r>
            <a:r>
              <a:rPr lang="en-US" dirty="0"/>
              <a:t> with scripting and SOP capabilities.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How a single </a:t>
            </a:r>
            <a:r>
              <a:rPr lang="en-US" sz="3600" dirty="0" err="1" smtClean="0"/>
              <a:t>XSSed</a:t>
            </a:r>
            <a:r>
              <a:rPr lang="en-US" sz="3600" dirty="0"/>
              <a:t> </a:t>
            </a:r>
            <a:r>
              <a:rPr lang="en-US" sz="3600" dirty="0" smtClean="0"/>
              <a:t>page </a:t>
            </a:r>
          </a:p>
          <a:p>
            <a:pPr marL="0" indent="0" algn="ctr">
              <a:buNone/>
            </a:pPr>
            <a:r>
              <a:rPr lang="en-US" sz="3600" dirty="0" smtClean="0"/>
              <a:t>can be used to take </a:t>
            </a:r>
          </a:p>
          <a:p>
            <a:pPr marL="0" indent="0" algn="ctr">
              <a:buNone/>
            </a:pPr>
            <a:r>
              <a:rPr lang="en-US" sz="3600" dirty="0" smtClean="0"/>
              <a:t>screenshots of other </a:t>
            </a:r>
          </a:p>
          <a:p>
            <a:pPr marL="0" indent="0" algn="ctr">
              <a:buNone/>
            </a:pPr>
            <a:r>
              <a:rPr lang="en-US" sz="3600" dirty="0" smtClean="0"/>
              <a:t>non-</a:t>
            </a:r>
            <a:r>
              <a:rPr lang="en-US" sz="3600" dirty="0" err="1" smtClean="0"/>
              <a:t>XSSed</a:t>
            </a:r>
            <a:r>
              <a:rPr lang="en-US" sz="3600" dirty="0" smtClean="0"/>
              <a:t> page ?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illustr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54" y="558940"/>
            <a:ext cx="6108570" cy="58409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25387" y="2313126"/>
            <a:ext cx="54117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ahoma"/>
                <a:cs typeface="Tahoma"/>
              </a:rPr>
              <a:t>Canvas Demo</a:t>
            </a:r>
          </a:p>
          <a:p>
            <a:pPr algn="ctr"/>
            <a:endParaRPr lang="en-US" sz="3200" b="1" dirty="0">
              <a:solidFill>
                <a:srgbClr val="7030A0"/>
              </a:solidFill>
              <a:latin typeface="Tahoma"/>
              <a:cs typeface="Tahoma"/>
            </a:endParaRPr>
          </a:p>
          <a:p>
            <a:pPr algn="ctr"/>
            <a:r>
              <a:rPr lang="en-US" sz="2000" dirty="0"/>
              <a:t>Is the HTML5 element , used to draw graphics, on the fly, via scripting (usually JavaScript).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7030A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495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Monster XSS – Attack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Step A – Use Bookstore project Login page vulnerable to Reflected XSS to embed itself in an </a:t>
            </a:r>
            <a:r>
              <a:rPr lang="en-US" sz="2800" dirty="0" err="1" smtClean="0"/>
              <a:t>iframe</a:t>
            </a:r>
            <a:endParaRPr lang="en-US" sz="2800" dirty="0" smtClean="0"/>
          </a:p>
          <a:p>
            <a:pPr marL="914400" lvl="2" indent="0">
              <a:buNone/>
            </a:pPr>
            <a:r>
              <a:rPr lang="en-US" sz="1800" dirty="0" smtClean="0"/>
              <a:t>http://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server/page.aspx</a:t>
            </a:r>
            <a:r>
              <a:rPr lang="en-US" sz="1800" dirty="0" smtClean="0"/>
              <a:t>?xss=&lt;iframe </a:t>
            </a:r>
            <a:r>
              <a:rPr lang="en-US" sz="1800" dirty="0" err="1" smtClean="0"/>
              <a:t>src</a:t>
            </a:r>
            <a:r>
              <a:rPr lang="en-US" sz="1800" dirty="0" smtClean="0"/>
              <a:t>=“http</a:t>
            </a:r>
            <a:r>
              <a:rPr lang="en-US" sz="1800" dirty="0"/>
              <a:t>://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server/page.aspx</a:t>
            </a:r>
            <a:r>
              <a:rPr lang="en-US" sz="1800" dirty="0" smtClean="0"/>
              <a:t>”&gt;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859" y="3063081"/>
            <a:ext cx="5683190" cy="28936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39454" y="3382962"/>
            <a:ext cx="2057400" cy="228600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848600" y="2667000"/>
            <a:ext cx="1018546" cy="700881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09800" y="3729335"/>
            <a:ext cx="914400" cy="304800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Rectangle 10"/>
          <p:cNvSpPr/>
          <p:nvPr/>
        </p:nvSpPr>
        <p:spPr>
          <a:xfrm>
            <a:off x="388802" y="3282751"/>
            <a:ext cx="1824862" cy="92333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Iframe</a:t>
            </a:r>
            <a:r>
              <a:rPr lang="en-US" dirty="0" smtClean="0"/>
              <a:t> border</a:t>
            </a:r>
            <a:br>
              <a:rPr lang="en-US" dirty="0" smtClean="0"/>
            </a:br>
            <a:r>
              <a:rPr lang="en-US" dirty="0" smtClean="0"/>
              <a:t>(left visible for demo purposes)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381" y="3265984"/>
            <a:ext cx="5556726" cy="2829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Monster XSS </a:t>
            </a:r>
            <a:r>
              <a:rPr lang="en-US" dirty="0" smtClean="0"/>
              <a:t>– Attack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Step B –  The user logs in and browses the inside frame.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The outer page remains the same while it’s scripts can access the inner’s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3585865"/>
            <a:ext cx="1676400" cy="228600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95508" y="3814466"/>
            <a:ext cx="1562092" cy="1087202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562971" y="4043920"/>
            <a:ext cx="914400" cy="304800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Rectangle 10"/>
          <p:cNvSpPr/>
          <p:nvPr/>
        </p:nvSpPr>
        <p:spPr>
          <a:xfrm>
            <a:off x="101968" y="3124200"/>
            <a:ext cx="1824862" cy="92333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Iframe</a:t>
            </a:r>
            <a:r>
              <a:rPr lang="en-US" dirty="0" smtClean="0"/>
              <a:t> border</a:t>
            </a:r>
            <a:br>
              <a:rPr lang="en-US" dirty="0" smtClean="0"/>
            </a:br>
            <a:r>
              <a:rPr lang="en-US" dirty="0" smtClean="0"/>
              <a:t>(left visible for demo purposes)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13" idx="1"/>
          </p:cNvCxnSpPr>
          <p:nvPr/>
        </p:nvCxnSpPr>
        <p:spPr>
          <a:xfrm flipV="1">
            <a:off x="2133600" y="4930162"/>
            <a:ext cx="2233599" cy="43737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Rectangle 12"/>
          <p:cNvSpPr/>
          <p:nvPr/>
        </p:nvSpPr>
        <p:spPr>
          <a:xfrm>
            <a:off x="4367199" y="4815862"/>
            <a:ext cx="1676400" cy="228600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1079" y="4529895"/>
            <a:ext cx="1824862" cy="147732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The user went to the admin page, but the URL is still the </a:t>
            </a:r>
            <a:r>
              <a:rPr lang="en-US" dirty="0" err="1" smtClean="0"/>
              <a:t>XSS’ed</a:t>
            </a:r>
            <a:r>
              <a:rPr lang="en-US" dirty="0" smtClean="0"/>
              <a:t> login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Monster XSS </a:t>
            </a:r>
            <a:r>
              <a:rPr lang="en-US" dirty="0" smtClean="0"/>
              <a:t>– The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attacker gets set of pictures representing all user activity( yes, including user name and password!)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76600"/>
            <a:ext cx="2364924" cy="1204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655" y="3908298"/>
            <a:ext cx="2711256" cy="20154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114" y="4648200"/>
            <a:ext cx="3180000" cy="16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Monster XSS – </a:t>
            </a:r>
            <a:r>
              <a:rPr lang="en-US" dirty="0" smtClean="0"/>
              <a:t>The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HTML5 introduced the concept of Canvas, which can be used to take screenshots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048000"/>
            <a:ext cx="6781800" cy="181588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dk1"/>
                </a:solidFill>
              </a:rPr>
              <a:t>What is Canvas</a:t>
            </a:r>
            <a:r>
              <a:rPr lang="en-US" sz="2800" b="1" u="sng" dirty="0" smtClean="0">
                <a:solidFill>
                  <a:schemeClr val="dk1"/>
                </a:solidFill>
              </a:rPr>
              <a:t>? </a:t>
            </a:r>
            <a:r>
              <a:rPr lang="en-US" sz="2800" dirty="0" smtClean="0">
                <a:solidFill>
                  <a:schemeClr val="dk1"/>
                </a:solidFill>
              </a:rPr>
              <a:t>(w3schools)</a:t>
            </a:r>
            <a:endParaRPr lang="en-US" sz="2800" dirty="0">
              <a:solidFill>
                <a:schemeClr val="dk1"/>
              </a:solidFill>
            </a:endParaRPr>
          </a:p>
          <a:p>
            <a:r>
              <a:rPr lang="en-US" sz="2800" dirty="0">
                <a:solidFill>
                  <a:schemeClr val="dk1"/>
                </a:solidFill>
              </a:rPr>
              <a:t>The HTML5 &lt;canvas&gt; element is used to draw graphics, on the fly, via scripting (usually JavaScript).</a:t>
            </a:r>
          </a:p>
        </p:txBody>
      </p:sp>
    </p:spTree>
    <p:extLst>
      <p:ext uri="{BB962C8B-B14F-4D97-AF65-F5344CB8AC3E}">
        <p14:creationId xmlns:p14="http://schemas.microsoft.com/office/powerpoint/2010/main" val="12077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Monster XSS – The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Html2canvas - open-source script which builds screenshots based on DOM information.</a:t>
            </a:r>
          </a:p>
          <a:p>
            <a:r>
              <a:rPr lang="en-US" dirty="0" smtClean="0"/>
              <a:t>We modify it a bit – to </a:t>
            </a:r>
            <a:br>
              <a:rPr lang="en-US" dirty="0" smtClean="0"/>
            </a:br>
            <a:r>
              <a:rPr lang="en-US" dirty="0" smtClean="0"/>
              <a:t>reveal passwords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489" y="3229217"/>
            <a:ext cx="3807733" cy="3095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600"/>
            <a:ext cx="5147589" cy="15240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5203992" y="4343400"/>
            <a:ext cx="2831511" cy="914400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Monster XSS – The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Modified </a:t>
            </a:r>
            <a:r>
              <a:rPr lang="en-US" dirty="0"/>
              <a:t>HTML2Canvas </a:t>
            </a:r>
            <a:r>
              <a:rPr lang="en-US" dirty="0" smtClean="0"/>
              <a:t>runs at </a:t>
            </a:r>
            <a:r>
              <a:rPr lang="en-US" dirty="0"/>
              <a:t>the </a:t>
            </a:r>
            <a:r>
              <a:rPr lang="en-US" dirty="0" smtClean="0"/>
              <a:t>outer page and every 2 seconds takes screenshots of the </a:t>
            </a:r>
            <a:r>
              <a:rPr lang="en-US" dirty="0" err="1" smtClean="0"/>
              <a:t>iframe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752600" y="2862520"/>
            <a:ext cx="7401499" cy="3278437"/>
            <a:chOff x="400028" y="1981200"/>
            <a:chExt cx="7524772" cy="41511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028" y="1981200"/>
              <a:ext cx="6019800" cy="415114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038600" y="2286000"/>
              <a:ext cx="1676400" cy="22860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4967" y="2625305"/>
              <a:ext cx="1815860" cy="22860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370826" y="2853903"/>
              <a:ext cx="4049002" cy="279604"/>
            </a:xfrm>
            <a:prstGeom prst="straightConnector1">
              <a:avLst/>
            </a:prstGeom>
            <a:noFill/>
            <a:ln w="508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Straight Arrow Connector 8"/>
            <p:cNvCxnSpPr>
              <a:stCxn id="5" idx="3"/>
            </p:cNvCxnSpPr>
            <p:nvPr/>
          </p:nvCxnSpPr>
          <p:spPr>
            <a:xfrm>
              <a:off x="5715000" y="2400300"/>
              <a:ext cx="1066800" cy="727029"/>
            </a:xfrm>
            <a:prstGeom prst="straightConnector1">
              <a:avLst/>
            </a:prstGeom>
            <a:noFill/>
            <a:ln w="508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553199" y="3133507"/>
              <a:ext cx="1371601" cy="1519851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dk1"/>
                  </a:solidFill>
                </a:rPr>
                <a:t>XSS that takes </a:t>
              </a:r>
              <a:br>
                <a:rPr lang="en-US" dirty="0" smtClean="0">
                  <a:solidFill>
                    <a:schemeClr val="dk1"/>
                  </a:solidFill>
                </a:rPr>
              </a:br>
              <a:r>
                <a:rPr lang="en-US" dirty="0" smtClean="0">
                  <a:solidFill>
                    <a:schemeClr val="dk1"/>
                  </a:solidFill>
                </a:rPr>
                <a:t>base64 </a:t>
              </a:r>
              <a:br>
                <a:rPr lang="en-US" dirty="0" smtClean="0">
                  <a:solidFill>
                    <a:schemeClr val="dk1"/>
                  </a:solidFill>
                </a:rPr>
              </a:br>
              <a:r>
                <a:rPr lang="en-US" dirty="0" smtClean="0">
                  <a:solidFill>
                    <a:schemeClr val="dk1"/>
                  </a:solidFill>
                </a:rPr>
                <a:t>screenshots </a:t>
              </a:r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4966" y="5894436"/>
              <a:ext cx="5845834" cy="22860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6248400" y="4837137"/>
              <a:ext cx="609600" cy="1057300"/>
            </a:xfrm>
            <a:prstGeom prst="straightConnector1">
              <a:avLst/>
            </a:prstGeom>
            <a:noFill/>
            <a:ln w="508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4383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1153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Warning Ahead: Security Storms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Brewing in Your JavaScript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9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Monster XSS – The technique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71600"/>
            <a:ext cx="4055380" cy="3014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125" y="2087598"/>
            <a:ext cx="6403675" cy="47603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30107" y="2948781"/>
            <a:ext cx="1213094" cy="175419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55698" y="4114801"/>
            <a:ext cx="1459302" cy="152400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3201" y="3124200"/>
            <a:ext cx="1523999" cy="990601"/>
          </a:xfrm>
          <a:prstGeom prst="straightConnector1">
            <a:avLst/>
          </a:prstGeom>
          <a:noFill/>
          <a:ln w="50800">
            <a:solidFill>
              <a:schemeClr val="accent2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4151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Tricks, Old </a:t>
            </a:r>
            <a:r>
              <a:rPr lang="en-US" dirty="0" smtClean="0">
                <a:solidFill>
                  <a:srgbClr val="FF0000"/>
                </a:solidFill>
              </a:rPr>
              <a:t>Dog- hidden slide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500" dirty="0" smtClean="0"/>
              <a:t>Live</a:t>
            </a:r>
          </a:p>
          <a:p>
            <a:pPr lvl="1"/>
            <a:r>
              <a:rPr lang="en-US" sz="3800" i="0" dirty="0" smtClean="0">
                <a:solidFill>
                  <a:schemeClr val="accent1">
                    <a:lumMod val="50000"/>
                  </a:schemeClr>
                </a:solidFill>
              </a:rPr>
              <a:t>Just </a:t>
            </a:r>
            <a:r>
              <a:rPr lang="en-US" sz="3800" i="0" dirty="0">
                <a:solidFill>
                  <a:schemeClr val="accent1">
                    <a:lumMod val="50000"/>
                  </a:schemeClr>
                </a:solidFill>
              </a:rPr>
              <a:t>an XSS</a:t>
            </a:r>
          </a:p>
          <a:p>
            <a:pPr lvl="2"/>
            <a:r>
              <a:rPr lang="en-US" dirty="0" smtClean="0">
                <a:hlinkClick r:id="rId2"/>
              </a:rPr>
              <a:t>http://localhost/bookstore/Login.aspx?name=&lt;script&gt;alert('hi')&lt;/script&gt;</a:t>
            </a:r>
            <a:endParaRPr lang="en-US" dirty="0" smtClean="0"/>
          </a:p>
          <a:p>
            <a:pPr lvl="1"/>
            <a:r>
              <a:rPr lang="en-US" sz="3800" i="0" dirty="0">
                <a:solidFill>
                  <a:schemeClr val="accent1">
                    <a:lumMod val="50000"/>
                  </a:schemeClr>
                </a:solidFill>
              </a:rPr>
              <a:t>Sticky</a:t>
            </a:r>
          </a:p>
          <a:p>
            <a:pPr lvl="2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://localhost/bookstore/Login.aspx?Name=&lt;iframe </a:t>
            </a:r>
            <a:r>
              <a:rPr lang="en-US" dirty="0" err="1">
                <a:hlinkClick r:id="rId3"/>
              </a:rPr>
              <a:t>src</a:t>
            </a:r>
            <a:r>
              <a:rPr lang="en-US" dirty="0">
                <a:hlinkClick r:id="rId3"/>
              </a:rPr>
              <a:t>="http://localhost/bookstore/login.aspx" width="100%" height="100</a:t>
            </a:r>
            <a:r>
              <a:rPr lang="en-US" dirty="0" smtClean="0">
                <a:hlinkClick r:id="rId3"/>
              </a:rPr>
              <a:t>%“&gt;</a:t>
            </a:r>
            <a:endParaRPr lang="en-US" dirty="0" smtClean="0"/>
          </a:p>
          <a:p>
            <a:pPr marL="514350" lvl="1" indent="0">
              <a:buNone/>
            </a:pPr>
            <a:endParaRPr lang="en-US" i="0" dirty="0" smtClean="0"/>
          </a:p>
          <a:p>
            <a:pPr lvl="1"/>
            <a:r>
              <a:rPr lang="en-US" sz="3800" i="0" dirty="0">
                <a:solidFill>
                  <a:schemeClr val="accent1">
                    <a:lumMod val="50000"/>
                  </a:schemeClr>
                </a:solidFill>
              </a:rPr>
              <a:t>Now, we can use a component called HTML2Canvas to take </a:t>
            </a:r>
            <a:r>
              <a:rPr lang="en-US" sz="3800" i="0" dirty="0" smtClean="0">
                <a:solidFill>
                  <a:schemeClr val="accent1">
                    <a:lumMod val="50000"/>
                  </a:schemeClr>
                </a:solidFill>
              </a:rPr>
              <a:t>screenshots</a:t>
            </a:r>
          </a:p>
          <a:p>
            <a:pPr lvl="2"/>
            <a:r>
              <a:rPr lang="en-US" i="0" dirty="0" smtClean="0">
                <a:hlinkClick r:id="rId4"/>
              </a:rPr>
              <a:t>http://localhost/bookstore/TakePicture.js</a:t>
            </a:r>
            <a:endParaRPr lang="en-US" i="0" dirty="0" smtClean="0"/>
          </a:p>
          <a:p>
            <a:pPr marL="514350" lvl="1" indent="0">
              <a:buNone/>
            </a:pPr>
            <a:endParaRPr lang="en-US" i="0" dirty="0"/>
          </a:p>
          <a:p>
            <a:pPr lvl="1"/>
            <a:r>
              <a:rPr lang="en-US" sz="3800" i="0" dirty="0">
                <a:solidFill>
                  <a:schemeClr val="accent1">
                    <a:lumMod val="50000"/>
                  </a:schemeClr>
                </a:solidFill>
              </a:rPr>
              <a:t>This gives the </a:t>
            </a:r>
            <a:r>
              <a:rPr lang="en-US" sz="3800" i="0" dirty="0" smtClean="0">
                <a:solidFill>
                  <a:schemeClr val="accent1">
                    <a:lumMod val="50000"/>
                  </a:schemeClr>
                </a:solidFill>
              </a:rPr>
              <a:t>following:</a:t>
            </a:r>
          </a:p>
          <a:p>
            <a:pPr lvl="2"/>
            <a:r>
              <a:rPr lang="en-US" i="0" dirty="0" smtClean="0">
                <a:hlinkClick r:id="rId5"/>
              </a:rPr>
              <a:t>http</a:t>
            </a:r>
            <a:r>
              <a:rPr lang="en-US" i="0" dirty="0">
                <a:hlinkClick r:id="rId5"/>
              </a:rPr>
              <a:t>://localhost/bookstore/Login.aspx?Name=&lt;script </a:t>
            </a:r>
            <a:r>
              <a:rPr lang="en-US" i="0" dirty="0" err="1">
                <a:hlinkClick r:id="rId5"/>
              </a:rPr>
              <a:t>src</a:t>
            </a:r>
            <a:r>
              <a:rPr lang="en-US" i="0" dirty="0">
                <a:hlinkClick r:id="rId5"/>
              </a:rPr>
              <a:t>='http://localhost/bookstore/hijackpage.js'&gt;&lt;/script&gt;</a:t>
            </a:r>
            <a:endParaRPr lang="en-US" i="0" dirty="0"/>
          </a:p>
          <a:p>
            <a:pPr marL="514350" lvl="1" indent="0">
              <a:buNone/>
            </a:pPr>
            <a:endParaRPr lang="en-US" i="0" dirty="0" smtClean="0"/>
          </a:p>
          <a:p>
            <a:pPr lvl="1"/>
            <a:r>
              <a:rPr lang="en-US" sz="3800" i="0" dirty="0">
                <a:solidFill>
                  <a:schemeClr val="accent1">
                    <a:lumMod val="50000"/>
                  </a:schemeClr>
                </a:solidFill>
              </a:rPr>
              <a:t>But we can further manipulate the component to even</a:t>
            </a:r>
            <a:r>
              <a:rPr lang="en-US" sz="3800" i="0" dirty="0" smtClean="0">
                <a:solidFill>
                  <a:schemeClr val="accent1">
                    <a:lumMod val="50000"/>
                  </a:schemeClr>
                </a:solidFill>
              </a:rPr>
              <a:t>…. (</a:t>
            </a:r>
            <a:r>
              <a:rPr lang="en-US" sz="3800" i="0" dirty="0">
                <a:solidFill>
                  <a:schemeClr val="accent1">
                    <a:lumMod val="50000"/>
                  </a:schemeClr>
                </a:solidFill>
              </a:rPr>
              <a:t>Login page)</a:t>
            </a:r>
          </a:p>
          <a:p>
            <a:pPr lv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993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Monster </a:t>
            </a:r>
            <a:r>
              <a:rPr lang="en-US" dirty="0" smtClean="0"/>
              <a:t>XSS – 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So, what can you do 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u="sng" dirty="0" smtClean="0"/>
              <a:t>Get rid of  XSS</a:t>
            </a:r>
            <a:r>
              <a:rPr lang="en-US" dirty="0" smtClean="0"/>
              <a:t>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000" u="sng" dirty="0" err="1" smtClean="0"/>
              <a:t>WebSockets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22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Socket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WebSocket</a:t>
            </a:r>
            <a:r>
              <a:rPr lang="en-US" dirty="0" smtClean="0"/>
              <a:t> – allows persistent </a:t>
            </a:r>
            <a:r>
              <a:rPr lang="en-US" dirty="0"/>
              <a:t>connection between the client and the server </a:t>
            </a:r>
            <a:r>
              <a:rPr lang="en-US" dirty="0" smtClean="0"/>
              <a:t>, when  </a:t>
            </a:r>
            <a:r>
              <a:rPr lang="en-US" dirty="0"/>
              <a:t>both parties can start sending data at any time.</a:t>
            </a:r>
          </a:p>
        </p:txBody>
      </p:sp>
    </p:spTree>
    <p:extLst>
      <p:ext uri="{BB962C8B-B14F-4D97-AF65-F5344CB8AC3E}">
        <p14:creationId xmlns:p14="http://schemas.microsoft.com/office/powerpoint/2010/main" val="20165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Super-charged XSS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914400" lvl="2" indent="0">
              <a:buNone/>
            </a:pPr>
            <a:endParaRPr lang="en-US" dirty="0" smtClean="0">
              <a:hlinkClick r:id="rId2"/>
            </a:endParaRPr>
          </a:p>
          <a:p>
            <a:pPr marL="914400" lvl="2" indent="0">
              <a:buNone/>
            </a:pPr>
            <a:endParaRPr lang="en-US" dirty="0">
              <a:hlinkClick r:id="rId2"/>
            </a:endParaRPr>
          </a:p>
          <a:p>
            <a:pPr marL="914400" lvl="2" indent="0" algn="ctr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www.andlabs.org/tools/jsrecon.html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17" y="1905000"/>
            <a:ext cx="5978883" cy="37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Tricks, Old Dog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XSS can be used as an agent to map the structure of a network behind a firewall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Super-charged XSS</a:t>
            </a:r>
          </a:p>
          <a:p>
            <a:pPr lvl="1"/>
            <a:r>
              <a:rPr lang="en-US" dirty="0" smtClean="0"/>
              <a:t>Advanced port scanning (</a:t>
            </a:r>
            <a:r>
              <a:rPr lang="en-US" dirty="0" err="1" smtClean="0"/>
              <a:t>WebSockets</a:t>
            </a:r>
            <a:r>
              <a:rPr lang="en-US" dirty="0" smtClean="0"/>
              <a:t>)</a:t>
            </a:r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www.andlabs.org/tools/jsrecon.html</a:t>
            </a:r>
            <a:endParaRPr lang="en-US" dirty="0" smtClean="0"/>
          </a:p>
        </p:txBody>
      </p:sp>
      <p:pic>
        <p:nvPicPr>
          <p:cNvPr id="1026" name="Picture 2" descr="http://icons.iconarchive.com/icons/visualpharm/hardware/256/serv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418991"/>
            <a:ext cx="1425605" cy="142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cons.iconarchive.com/icons/visualpharm/hardware/256/serv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368" y="2789612"/>
            <a:ext cx="1619609" cy="16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cons.iconarchive.com/icons/visualpharm/hardware/256/serv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2" y="3352800"/>
            <a:ext cx="1619609" cy="16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614322" flipH="1" flipV="1">
            <a:off x="3720395" y="3169326"/>
            <a:ext cx="1492662" cy="1480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8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8745">
            <a:off x="1752600" y="2952750"/>
            <a:ext cx="2114550" cy="1924050"/>
          </a:xfrm>
          <a:prstGeom prst="rect">
            <a:avLst/>
          </a:prstGeom>
        </p:spPr>
      </p:pic>
      <p:pic>
        <p:nvPicPr>
          <p:cNvPr id="12" name="Picture 2" descr="http://icons.iconarchive.com/icons/visualpharm/hardware/256/server-icon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5" y="3354108"/>
            <a:ext cx="1425605" cy="142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cons.iconseeker.com/png/fullsize/halloween/skull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8" y="3838217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4876800" y="3352801"/>
            <a:ext cx="483781" cy="1056420"/>
          </a:xfrm>
          <a:prstGeom prst="straightConnector1">
            <a:avLst/>
          </a:prstGeom>
          <a:ln w="666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876800" y="3889108"/>
            <a:ext cx="1057882" cy="520113"/>
          </a:xfrm>
          <a:prstGeom prst="straightConnector1">
            <a:avLst/>
          </a:prstGeom>
          <a:ln w="666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76800" y="4409221"/>
            <a:ext cx="2353282" cy="259100"/>
          </a:xfrm>
          <a:prstGeom prst="straightConnector1">
            <a:avLst/>
          </a:prstGeom>
          <a:ln w="666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Curved Up Arrow 29"/>
          <p:cNvSpPr/>
          <p:nvPr/>
        </p:nvSpPr>
        <p:spPr>
          <a:xfrm>
            <a:off x="1012548" y="4495800"/>
            <a:ext cx="3769002" cy="589479"/>
          </a:xfrm>
          <a:prstGeom prst="curvedUpArrow">
            <a:avLst>
              <a:gd name="adj1" fmla="val 50000"/>
              <a:gd name="adj2" fmla="val 112156"/>
              <a:gd name="adj3" fmla="val 4529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Websocket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Fast and efficient network mapping process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Firewall bypass into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000" u="sng" dirty="0" smtClean="0"/>
              <a:t>Client-Side Business Logic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8323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Pacman</a:t>
            </a:r>
            <a:r>
              <a:rPr lang="en-US" dirty="0" smtClean="0"/>
              <a:t>  - winning the 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site business logic helps to  gain  efficiency.</a:t>
            </a:r>
          </a:p>
          <a:p>
            <a:endParaRPr lang="en-US" dirty="0"/>
          </a:p>
          <a:p>
            <a:r>
              <a:rPr lang="en-US" dirty="0" smtClean="0"/>
              <a:t>Efficiency brings along security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Yuval Idan</a:t>
            </a:r>
          </a:p>
          <a:p>
            <a:pPr marL="0" indent="0" algn="ctr">
              <a:buNone/>
            </a:pPr>
            <a:r>
              <a:rPr lang="en-US" b="1" dirty="0" smtClean="0"/>
              <a:t>Technical Director, APAC</a:t>
            </a:r>
          </a:p>
          <a:p>
            <a:pPr marL="0" indent="0" algn="ctr">
              <a:buNone/>
            </a:pPr>
            <a:r>
              <a:rPr lang="en-US" b="1" dirty="0" err="1" smtClean="0"/>
              <a:t>Checkmarx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95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illustr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54" y="558940"/>
            <a:ext cx="6108570" cy="58409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25387" y="2313126"/>
            <a:ext cx="5411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ahoma"/>
                <a:cs typeface="Tahoma"/>
              </a:rPr>
              <a:t>Pacman</a:t>
            </a:r>
            <a:r>
              <a:rPr lang="en-US" sz="3200" b="1" dirty="0" smtClean="0">
                <a:solidFill>
                  <a:srgbClr val="7030A0"/>
                </a:solidFill>
                <a:latin typeface="Tahoma"/>
                <a:cs typeface="Tahoma"/>
              </a:rPr>
              <a:t> Demo</a:t>
            </a:r>
          </a:p>
          <a:p>
            <a:pPr algn="ctr"/>
            <a:endParaRPr lang="en-US" sz="3200" b="1" dirty="0">
              <a:solidFill>
                <a:srgbClr val="7030A0"/>
              </a:solidFill>
              <a:latin typeface="Tahoma"/>
              <a:cs typeface="Tahoma"/>
            </a:endParaRPr>
          </a:p>
          <a:p>
            <a:pPr algn="ctr"/>
            <a:endParaRPr lang="en-US" sz="3200" b="1" dirty="0">
              <a:solidFill>
                <a:srgbClr val="7030A0"/>
              </a:solidFill>
              <a:latin typeface="Tahoma"/>
              <a:cs typeface="Tahoma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881866"/>
              </p:ext>
            </p:extLst>
          </p:nvPr>
        </p:nvGraphicFramePr>
        <p:xfrm>
          <a:off x="3962400" y="3196986"/>
          <a:ext cx="1117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Package" showAsIcon="1" r:id="rId5" imgW="1118160" imgH="685080" progId="Package">
                  <p:embed/>
                </p:oleObj>
              </mc:Choice>
              <mc:Fallback>
                <p:oleObj name="Package" showAsIcon="1" r:id="rId5" imgW="1118160" imgH="685080" progId="Pack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196986"/>
                        <a:ext cx="1117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8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Pacman</a:t>
            </a:r>
            <a:r>
              <a:rPr lang="en-US" dirty="0" smtClean="0"/>
              <a:t> –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Don’t </a:t>
            </a:r>
            <a:r>
              <a:rPr lang="en-US" dirty="0"/>
              <a:t>trust the client: validate user </a:t>
            </a:r>
            <a:r>
              <a:rPr lang="en-US" dirty="0" smtClean="0"/>
              <a:t>input</a:t>
            </a:r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o </a:t>
            </a:r>
            <a:r>
              <a:rPr lang="en-US" dirty="0"/>
              <a:t>not ever store business logic on the </a:t>
            </a:r>
            <a:r>
              <a:rPr lang="en-US" dirty="0" smtClean="0"/>
              <a:t>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000" u="sng" dirty="0" err="1" smtClean="0"/>
              <a:t>GeoLocation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9973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Variant of Clickjacking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How to trick victims into turning on their PC cameras without them even realizing?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Variant of </a:t>
            </a:r>
            <a:r>
              <a:rPr lang="en-US" dirty="0" err="1"/>
              <a:t>Clickjaking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Demo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http://localhost/bookstore/k2.html</a:t>
            </a:r>
            <a:endParaRPr lang="en-US" dirty="0" smtClean="0"/>
          </a:p>
          <a:p>
            <a:pPr lv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648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Variant of </a:t>
            </a:r>
            <a:r>
              <a:rPr lang="en-US" dirty="0" err="1"/>
              <a:t>Clickjaking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Against attacks focused </a:t>
            </a:r>
            <a:r>
              <a:rPr lang="en-US" dirty="0"/>
              <a:t>on social </a:t>
            </a:r>
            <a:r>
              <a:rPr lang="en-US" dirty="0" smtClean="0"/>
              <a:t>engineering</a:t>
            </a:r>
          </a:p>
          <a:p>
            <a:pPr marL="0" indent="0" algn="ctr">
              <a:buNone/>
            </a:pPr>
            <a:r>
              <a:rPr lang="en-US" dirty="0" smtClean="0"/>
              <a:t>There is only one solution </a:t>
            </a:r>
          </a:p>
          <a:p>
            <a:pPr marL="0" indent="0" algn="ctr">
              <a:buNone/>
            </a:pPr>
            <a:endParaRPr lang="en-US" u="sng" dirty="0" smtClean="0"/>
          </a:p>
          <a:p>
            <a:pPr marL="0" indent="0" algn="ctr">
              <a:buNone/>
            </a:pPr>
            <a:r>
              <a:rPr lang="en-US" u="sng" dirty="0" smtClean="0"/>
              <a:t>Awareness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070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HTML5 </a:t>
            </a:r>
            <a:r>
              <a:rPr lang="en-US" dirty="0"/>
              <a:t> </a:t>
            </a:r>
            <a:r>
              <a:rPr lang="en-US" dirty="0" smtClean="0"/>
              <a:t>brings enhancements to Web development </a:t>
            </a:r>
          </a:p>
          <a:p>
            <a:endParaRPr lang="en-US" dirty="0" smtClean="0"/>
          </a:p>
          <a:p>
            <a:r>
              <a:rPr lang="en-US" dirty="0" smtClean="0"/>
              <a:t>…which comes with some great enhancements to security vulnerabilities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illustr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54" y="558940"/>
            <a:ext cx="6108570" cy="58409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25387" y="2313126"/>
            <a:ext cx="5411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ahoma"/>
                <a:cs typeface="Tahoma"/>
              </a:rPr>
              <a:t>Demo</a:t>
            </a:r>
            <a:endParaRPr lang="en-US" sz="3200" b="1" dirty="0">
              <a:solidFill>
                <a:srgbClr val="7030A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781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illustr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54" y="558940"/>
            <a:ext cx="6108570" cy="58409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25387" y="2313126"/>
            <a:ext cx="5411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39FE9"/>
                </a:solidFill>
                <a:latin typeface="Tahoma"/>
                <a:cs typeface="Tahoma"/>
              </a:rPr>
              <a:t>Thank You!</a:t>
            </a:r>
            <a:endParaRPr lang="en-US" sz="3200" b="1" dirty="0">
              <a:solidFill>
                <a:srgbClr val="139FE9"/>
              </a:solidFill>
              <a:latin typeface="Tahoma"/>
              <a:cs typeface="Taho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6100" y="2981325"/>
            <a:ext cx="300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Yuval Idan | yuval.idan@checkmarx.com</a:t>
            </a:r>
          </a:p>
          <a:p>
            <a:pPr algn="ctr"/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5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Broken sandbox</a:t>
            </a:r>
          </a:p>
          <a:p>
            <a:endParaRPr lang="en-US" dirty="0" smtClean="0"/>
          </a:p>
          <a:p>
            <a:r>
              <a:rPr lang="en-US" dirty="0" smtClean="0"/>
              <a:t>Same old XSS becomes a monster</a:t>
            </a:r>
          </a:p>
          <a:p>
            <a:endParaRPr lang="en-US" dirty="0" smtClean="0"/>
          </a:p>
          <a:p>
            <a:r>
              <a:rPr lang="en-US" dirty="0" smtClean="0"/>
              <a:t>Watch out for your client side</a:t>
            </a:r>
          </a:p>
          <a:p>
            <a:endParaRPr lang="en-US" dirty="0" smtClean="0"/>
          </a:p>
          <a:p>
            <a:r>
              <a:rPr lang="en-US" dirty="0" smtClean="0"/>
              <a:t>“I know where you were last summer”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he-IL" dirty="0"/>
          </a:p>
        </p:txBody>
      </p:sp>
      <p:pic>
        <p:nvPicPr>
          <p:cNvPr id="1026" name="Picture 2" descr="https://encrypted-tbn3.gstatic.com/images?q=tbn:ANd9GcRDEdzdO8n8DYeNlCwHFbRidPhPRlhJBB6wuzg0VU4DEx5EyeMaa-7wvRS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0" b="100000" l="2326" r="898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2819400" cy="119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0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HTML5 is booming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Report </a:t>
            </a:r>
            <a:r>
              <a:rPr lang="en-US" dirty="0"/>
              <a:t>released in August 2013 has shown that 153 of the </a:t>
            </a:r>
            <a:r>
              <a:rPr lang="en-US" i="1" dirty="0">
                <a:hlinkClick r:id="rId2" tooltip="Fortune 500"/>
              </a:rPr>
              <a:t>Fortune 500</a:t>
            </a:r>
            <a:r>
              <a:rPr lang="en-US" dirty="0"/>
              <a:t> U.S. companies already implemented HTML5 on their corporate </a:t>
            </a:r>
            <a:r>
              <a:rPr lang="en-US" dirty="0" smtClean="0"/>
              <a:t>websites.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of the additions in HTML5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4"/>
            <a:ext cx="4495800" cy="4525963"/>
          </a:xfrm>
        </p:spPr>
        <p:txBody>
          <a:bodyPr numCol="1">
            <a:normAutofit/>
          </a:bodyPr>
          <a:lstStyle/>
          <a:p>
            <a:r>
              <a:rPr lang="en-US" sz="2200" u="sng" dirty="0">
                <a:solidFill>
                  <a:srgbClr val="00B0F0"/>
                </a:solidFill>
              </a:rPr>
              <a:t>WEB storage</a:t>
            </a:r>
            <a:r>
              <a:rPr lang="en-US" sz="2200" dirty="0" smtClean="0"/>
              <a:t>	</a:t>
            </a:r>
          </a:p>
          <a:p>
            <a:r>
              <a:rPr lang="en-US" sz="2200" dirty="0"/>
              <a:t>WEB SQL database</a:t>
            </a:r>
          </a:p>
          <a:p>
            <a:r>
              <a:rPr lang="en-US" sz="2200" dirty="0"/>
              <a:t>Indexed</a:t>
            </a:r>
            <a:r>
              <a:rPr lang="en-US" sz="2200" dirty="0" smtClean="0"/>
              <a:t> DB</a:t>
            </a:r>
          </a:p>
          <a:p>
            <a:r>
              <a:rPr lang="en-US" sz="2200" dirty="0" smtClean="0"/>
              <a:t>Application cache</a:t>
            </a:r>
          </a:p>
          <a:p>
            <a:r>
              <a:rPr lang="en-US" sz="2200" dirty="0" smtClean="0"/>
              <a:t>Web workers</a:t>
            </a:r>
          </a:p>
          <a:p>
            <a:r>
              <a:rPr lang="en-US" sz="2200" u="sng" dirty="0">
                <a:solidFill>
                  <a:srgbClr val="00B0F0"/>
                </a:solidFill>
              </a:rPr>
              <a:t>Web socket</a:t>
            </a:r>
          </a:p>
          <a:p>
            <a:r>
              <a:rPr lang="en-US" sz="2200" dirty="0" smtClean="0"/>
              <a:t>CORS</a:t>
            </a:r>
          </a:p>
          <a:p>
            <a:r>
              <a:rPr lang="en-US" sz="2200" dirty="0" smtClean="0"/>
              <a:t>Web messaging</a:t>
            </a:r>
          </a:p>
          <a:p>
            <a:r>
              <a:rPr lang="en-US" sz="2200" u="sng" dirty="0">
                <a:solidFill>
                  <a:srgbClr val="00B0F0"/>
                </a:solidFill>
              </a:rPr>
              <a:t>Sandbox attribute</a:t>
            </a:r>
          </a:p>
          <a:p>
            <a:r>
              <a:rPr lang="en-US" sz="2200" dirty="0" smtClean="0"/>
              <a:t>New HTTP headers</a:t>
            </a:r>
          </a:p>
          <a:p>
            <a:r>
              <a:rPr lang="en-US" sz="2200" dirty="0" smtClean="0"/>
              <a:t>Server sent events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800600" y="1493831"/>
            <a:ext cx="4041775" cy="4754563"/>
          </a:xfrm>
        </p:spPr>
        <p:txBody>
          <a:bodyPr>
            <a:normAutofit/>
          </a:bodyPr>
          <a:lstStyle/>
          <a:p>
            <a:pPr>
              <a:buClr>
                <a:srgbClr val="139FE9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New and better semantic tags</a:t>
            </a:r>
          </a:p>
          <a:p>
            <a:pPr>
              <a:buClr>
                <a:srgbClr val="139FE9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New form types</a:t>
            </a:r>
          </a:p>
          <a:p>
            <a:pPr>
              <a:buClr>
                <a:srgbClr val="139FE9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Audio and video tags</a:t>
            </a:r>
          </a:p>
          <a:p>
            <a:pPr>
              <a:buClr>
                <a:srgbClr val="139FE9"/>
              </a:buClr>
              <a:buFont typeface="Courier New" panose="02070309020205020404" pitchFamily="49" charset="0"/>
              <a:buChar char="o"/>
            </a:pPr>
            <a:r>
              <a:rPr lang="en-US" sz="2200" u="sng" dirty="0">
                <a:solidFill>
                  <a:srgbClr val="00B0F0"/>
                </a:solidFill>
              </a:rPr>
              <a:t>Canvas</a:t>
            </a:r>
          </a:p>
          <a:p>
            <a:pPr>
              <a:buClr>
                <a:srgbClr val="139FE9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Inline SVG</a:t>
            </a:r>
          </a:p>
          <a:p>
            <a:pPr>
              <a:buClr>
                <a:srgbClr val="139FE9"/>
              </a:buClr>
              <a:buFont typeface="Courier New" panose="02070309020205020404" pitchFamily="49" charset="0"/>
              <a:buChar char="o"/>
            </a:pPr>
            <a:r>
              <a:rPr lang="en-US" sz="2200" dirty="0" smtClean="0"/>
              <a:t>New </a:t>
            </a:r>
            <a:r>
              <a:rPr lang="en-US" sz="2200" dirty="0" err="1" smtClean="0"/>
              <a:t>onevent</a:t>
            </a:r>
            <a:r>
              <a:rPr lang="en-US" sz="2200" dirty="0" smtClean="0"/>
              <a:t> attributes</a:t>
            </a:r>
          </a:p>
          <a:p>
            <a:pPr>
              <a:buClr>
                <a:srgbClr val="139FE9"/>
              </a:buClr>
              <a:buFont typeface="Courier New" panose="02070309020205020404" pitchFamily="49" charset="0"/>
              <a:buChar char="o"/>
            </a:pPr>
            <a:r>
              <a:rPr lang="en-US" sz="2200" u="sng" dirty="0">
                <a:solidFill>
                  <a:srgbClr val="00B0F0"/>
                </a:solidFill>
              </a:rPr>
              <a:t>Geolocation</a:t>
            </a:r>
          </a:p>
          <a:p>
            <a:pPr>
              <a:buClr>
                <a:srgbClr val="139FE9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New CSS selectors </a:t>
            </a:r>
          </a:p>
          <a:p>
            <a:pPr>
              <a:buClr>
                <a:srgbClr val="139FE9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New </a:t>
            </a:r>
            <a:r>
              <a:rPr lang="en-US" sz="2200" dirty="0" err="1"/>
              <a:t>javascipt</a:t>
            </a:r>
            <a:r>
              <a:rPr lang="en-US" sz="2200" dirty="0"/>
              <a:t> selectors</a:t>
            </a:r>
          </a:p>
          <a:p>
            <a:pPr>
              <a:buClr>
                <a:srgbClr val="139FE9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Custom data - attributes</a:t>
            </a:r>
          </a:p>
        </p:txBody>
      </p:sp>
    </p:spTree>
    <p:extLst>
      <p:ext uri="{BB962C8B-B14F-4D97-AF65-F5344CB8AC3E}">
        <p14:creationId xmlns:p14="http://schemas.microsoft.com/office/powerpoint/2010/main" val="41734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000" u="sng" dirty="0" smtClean="0"/>
              <a:t>The</a:t>
            </a:r>
            <a:r>
              <a:rPr lang="en-US" sz="4000" dirty="0" smtClean="0"/>
              <a:t> </a:t>
            </a:r>
          </a:p>
          <a:p>
            <a:pPr marL="0" indent="0" algn="ctr">
              <a:buNone/>
            </a:pPr>
            <a:r>
              <a:rPr lang="en-US" sz="4000" u="sng" dirty="0" smtClean="0"/>
              <a:t>Sandbox Attribute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29096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SOP </a:t>
            </a:r>
            <a:r>
              <a:rPr lang="en-US" dirty="0" smtClean="0"/>
              <a:t>Same </a:t>
            </a:r>
            <a:r>
              <a:rPr lang="en-US" dirty="0"/>
              <a:t>Origin Policy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permits </a:t>
            </a:r>
            <a:r>
              <a:rPr lang="en-US" dirty="0"/>
              <a:t>scripts running on pages originating from the same site </a:t>
            </a:r>
            <a:r>
              <a:rPr lang="en-US" dirty="0" smtClean="0"/>
              <a:t>based on </a:t>
            </a:r>
            <a:r>
              <a:rPr lang="en-US" dirty="0"/>
              <a:t>combination of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2" tooltip="URI scheme"/>
              </a:rPr>
              <a:t>scheme</a:t>
            </a:r>
            <a:r>
              <a:rPr lang="en-US" dirty="0"/>
              <a:t>, </a:t>
            </a:r>
            <a:r>
              <a:rPr lang="en-US" dirty="0">
                <a:hlinkClick r:id="rId3" tooltip="Hostname"/>
              </a:rPr>
              <a:t>hostname</a:t>
            </a:r>
            <a:r>
              <a:rPr lang="en-US" dirty="0"/>
              <a:t>, and </a:t>
            </a:r>
            <a:r>
              <a:rPr lang="en-US" dirty="0">
                <a:hlinkClick r:id="rId4" tooltip="Port (computer networking)"/>
              </a:rPr>
              <a:t>port </a:t>
            </a:r>
            <a:r>
              <a:rPr lang="en-US" dirty="0" smtClean="0">
                <a:hlinkClick r:id="rId4" tooltip="Port (computer networking)"/>
              </a:rPr>
              <a:t>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5077</TotalTime>
  <Words>1135</Words>
  <Application>Microsoft Office PowerPoint</Application>
  <PresentationFormat>On-screen Show (4:3)</PresentationFormat>
  <Paragraphs>287</Paragraphs>
  <Slides>48</Slides>
  <Notes>22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Office Theme</vt:lpstr>
      <vt:lpstr>2_Office Theme</vt:lpstr>
      <vt:lpstr>1_Office Theme</vt:lpstr>
      <vt:lpstr>Package</vt:lpstr>
      <vt:lpstr>PowerPoint Presentation</vt:lpstr>
      <vt:lpstr>About us</vt:lpstr>
      <vt:lpstr>Warning Ahead: Security Storms are Brewing in Your JavaScript </vt:lpstr>
      <vt:lpstr>About Me</vt:lpstr>
      <vt:lpstr>Agenda</vt:lpstr>
      <vt:lpstr>HTML5 is booming</vt:lpstr>
      <vt:lpstr>Some of the additions in HTML5</vt:lpstr>
      <vt:lpstr>PowerPoint Presentation</vt:lpstr>
      <vt:lpstr>SOP Same Origin Policy </vt:lpstr>
      <vt:lpstr>Same Origin Policy</vt:lpstr>
      <vt:lpstr>Same Origin Policy</vt:lpstr>
      <vt:lpstr>Markets</vt:lpstr>
      <vt:lpstr>Sandbox concept</vt:lpstr>
      <vt:lpstr>Sandbox syntax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just count on Sandbox!</vt:lpstr>
      <vt:lpstr>PowerPoint Presentation</vt:lpstr>
      <vt:lpstr>PowerPoint Presentation</vt:lpstr>
      <vt:lpstr>Monster XSS – Attack Steps</vt:lpstr>
      <vt:lpstr>Monster XSS – Attack steps</vt:lpstr>
      <vt:lpstr>Monster XSS – The result</vt:lpstr>
      <vt:lpstr>Monster XSS – The technique</vt:lpstr>
      <vt:lpstr>Monster XSS – The technique</vt:lpstr>
      <vt:lpstr>Monster XSS – The technique</vt:lpstr>
      <vt:lpstr>Monster XSS – The technique</vt:lpstr>
      <vt:lpstr>New Tricks, Old Dog- hidden slide</vt:lpstr>
      <vt:lpstr>Monster XSS – bottom line</vt:lpstr>
      <vt:lpstr>PowerPoint Presentation</vt:lpstr>
      <vt:lpstr>Web Socket</vt:lpstr>
      <vt:lpstr>Super-charged XSS</vt:lpstr>
      <vt:lpstr>New Tricks, Old Dog</vt:lpstr>
      <vt:lpstr>PowerPoint Presentation</vt:lpstr>
      <vt:lpstr>PowerPoint Presentation</vt:lpstr>
      <vt:lpstr>Pacman  - winning the odds</vt:lpstr>
      <vt:lpstr>PowerPoint Presentation</vt:lpstr>
      <vt:lpstr>Pacman – recommendations</vt:lpstr>
      <vt:lpstr>PowerPoint Presentation</vt:lpstr>
      <vt:lpstr>A Variant of Clickjacking</vt:lpstr>
      <vt:lpstr>A Variant of Clickjaking</vt:lpstr>
      <vt:lpstr>A Variant of Clickjaking</vt:lpstr>
      <vt:lpstr>Summary</vt:lpstr>
      <vt:lpstr>PowerPoint Presentation</vt:lpstr>
      <vt:lpstr>PowerPoint Presentation</vt:lpstr>
    </vt:vector>
  </TitlesOfParts>
  <Company>Tomodo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Haim Agami</dc:creator>
  <cp:lastModifiedBy>Caroline Berman</cp:lastModifiedBy>
  <cp:revision>339</cp:revision>
  <dcterms:created xsi:type="dcterms:W3CDTF">2014-12-11T15:04:08Z</dcterms:created>
  <dcterms:modified xsi:type="dcterms:W3CDTF">2015-01-20T12:45:11Z</dcterms:modified>
</cp:coreProperties>
</file>