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333" r:id="rId3"/>
    <p:sldId id="331" r:id="rId4"/>
    <p:sldId id="259" r:id="rId5"/>
    <p:sldId id="260" r:id="rId6"/>
    <p:sldId id="340" r:id="rId7"/>
    <p:sldId id="341" r:id="rId8"/>
    <p:sldId id="342" r:id="rId9"/>
    <p:sldId id="343" r:id="rId10"/>
    <p:sldId id="339" r:id="rId11"/>
    <p:sldId id="346" r:id="rId12"/>
    <p:sldId id="344" r:id="rId13"/>
    <p:sldId id="345" r:id="rId14"/>
    <p:sldId id="266" r:id="rId15"/>
    <p:sldId id="327" r:id="rId16"/>
    <p:sldId id="268" r:id="rId17"/>
    <p:sldId id="317" r:id="rId18"/>
    <p:sldId id="315" r:id="rId19"/>
    <p:sldId id="267" r:id="rId20"/>
    <p:sldId id="288" r:id="rId21"/>
    <p:sldId id="274" r:id="rId22"/>
    <p:sldId id="275" r:id="rId23"/>
    <p:sldId id="284" r:id="rId24"/>
    <p:sldId id="283" r:id="rId25"/>
    <p:sldId id="285" r:id="rId26"/>
    <p:sldId id="290" r:id="rId27"/>
    <p:sldId id="291" r:id="rId28"/>
    <p:sldId id="295" r:id="rId29"/>
    <p:sldId id="296" r:id="rId30"/>
    <p:sldId id="335" r:id="rId31"/>
    <p:sldId id="336" r:id="rId32"/>
    <p:sldId id="338" r:id="rId33"/>
    <p:sldId id="299" r:id="rId34"/>
    <p:sldId id="300" r:id="rId35"/>
    <p:sldId id="316" r:id="rId36"/>
    <p:sldId id="261" r:id="rId37"/>
    <p:sldId id="302" r:id="rId38"/>
    <p:sldId id="303" r:id="rId39"/>
    <p:sldId id="271" r:id="rId40"/>
    <p:sldId id="276" r:id="rId41"/>
    <p:sldId id="32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44" autoAdjust="0"/>
    <p:restoredTop sz="84919" autoAdjust="0"/>
  </p:normalViewPr>
  <p:slideViewPr>
    <p:cSldViewPr snapToGrid="0">
      <p:cViewPr varScale="1">
        <p:scale>
          <a:sx n="61" d="100"/>
          <a:sy n="61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6E4F-ACEB-4F33-BC4C-FB98F2B4DAFD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D3166-20C7-45C0-9B16-72C4968E1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92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D3166-20C7-45C0-9B16-72C4968E123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474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D3166-20C7-45C0-9B16-72C4968E12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454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D3166-20C7-45C0-9B16-72C4968E12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728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D3166-20C7-45C0-9B16-72C4968E12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0804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D3166-20C7-45C0-9B16-72C4968E12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517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D3166-20C7-45C0-9B16-72C4968E12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428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D3166-20C7-45C0-9B16-72C4968E12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044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D3166-20C7-45C0-9B16-72C4968E12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64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D3166-20C7-45C0-9B16-72C4968E12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809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995A-79F0-4DDC-916C-1339213B7A6A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9C2D-D716-48C6-BE16-DE590E341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23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995A-79F0-4DDC-916C-1339213B7A6A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9C2D-D716-48C6-BE16-DE590E341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91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995A-79F0-4DDC-916C-1339213B7A6A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9C2D-D716-48C6-BE16-DE590E341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47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995A-79F0-4DDC-916C-1339213B7A6A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9C2D-D716-48C6-BE16-DE590E341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449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995A-79F0-4DDC-916C-1339213B7A6A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9C2D-D716-48C6-BE16-DE590E341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49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995A-79F0-4DDC-916C-1339213B7A6A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9C2D-D716-48C6-BE16-DE590E341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05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995A-79F0-4DDC-916C-1339213B7A6A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9C2D-D716-48C6-BE16-DE590E341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243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995A-79F0-4DDC-916C-1339213B7A6A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9C2D-D716-48C6-BE16-DE590E341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737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995A-79F0-4DDC-916C-1339213B7A6A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9C2D-D716-48C6-BE16-DE590E341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39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995A-79F0-4DDC-916C-1339213B7A6A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9C2D-D716-48C6-BE16-DE590E341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6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995A-79F0-4DDC-916C-1339213B7A6A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9C2D-D716-48C6-BE16-DE590E341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14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0995A-79F0-4DDC-916C-1339213B7A6A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9C2D-D716-48C6-BE16-DE590E341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529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RGEffitas/hwfwbypass" TargetMode="External"/><Relationship Id="rId2" Type="http://schemas.openxmlformats.org/officeDocument/2006/relationships/hyperlink" Target="https://github.com/Z6543/ZombieBrowserPac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Yara-Rules/rules/blob/master/antidebug.yar" TargetMode="External"/><Relationship Id="rId3" Type="http://schemas.openxmlformats.org/officeDocument/2006/relationships/hyperlink" Target="https://github.com/wmetcalf/buildcuckoo-trusty" TargetMode="External"/><Relationship Id="rId7" Type="http://schemas.openxmlformats.org/officeDocument/2006/relationships/hyperlink" Target="https://www.youtube.com/watch?v=Ez_Gl5D_BV0" TargetMode="External"/><Relationship Id="rId2" Type="http://schemas.openxmlformats.org/officeDocument/2006/relationships/hyperlink" Target="https://github.com/hfiref0x/VM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bremer.org/vmcloak2/" TargetMode="External"/><Relationship Id="rId5" Type="http://schemas.openxmlformats.org/officeDocument/2006/relationships/hyperlink" Target="http://avtracker.info/" TargetMode="External"/><Relationship Id="rId4" Type="http://schemas.openxmlformats.org/officeDocument/2006/relationships/hyperlink" Target="http://www.kernelmode.info/forum/viewtopic.php?f=11&amp;t=1911" TargetMode="External"/><Relationship Id="rId9" Type="http://schemas.openxmlformats.org/officeDocument/2006/relationships/hyperlink" Target="http://www.securitygalore.com/site3/vmd1-advisory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hu.linkedin.com/in/zbalazs" TargetMode="External"/><Relationship Id="rId2" Type="http://schemas.openxmlformats.org/officeDocument/2006/relationships/hyperlink" Target="mailto:zoltan.balazs@mrg-effita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www.slideshare.net/bz9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2512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Sandbox </a:t>
            </a:r>
            <a:r>
              <a:rPr lang="en-US" dirty="0" smtClean="0"/>
              <a:t>detection: </a:t>
            </a:r>
            <a:br>
              <a:rPr lang="en-US" dirty="0" smtClean="0"/>
            </a:br>
            <a:r>
              <a:rPr lang="en-US" dirty="0" smtClean="0"/>
              <a:t>leak</a:t>
            </a:r>
            <a:r>
              <a:rPr lang="en-US" dirty="0"/>
              <a:t>, abuse,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02153"/>
            <a:ext cx="6858000" cy="236354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Zoltan Balazs, MRG-Effitas</a:t>
            </a:r>
          </a:p>
          <a:p>
            <a:r>
              <a:rPr lang="en-US" sz="4000" dirty="0" smtClean="0"/>
              <a:t>In cooperation with </a:t>
            </a:r>
            <a:r>
              <a:rPr lang="en-US" sz="4000" dirty="0" err="1" smtClean="0"/>
              <a:t>CrySyS</a:t>
            </a:r>
            <a:r>
              <a:rPr lang="en-US" sz="4000" dirty="0" smtClean="0"/>
              <a:t> lab, Budapest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3100" dirty="0" smtClean="0"/>
              <a:t>We need to go faster than hyper speed. Jump straight to </a:t>
            </a:r>
            <a:r>
              <a:rPr lang="en-US" sz="3100" dirty="0" err="1" smtClean="0"/>
              <a:t>ludicris</a:t>
            </a:r>
            <a:r>
              <a:rPr lang="en-US" sz="3100" dirty="0" smtClean="0"/>
              <a:t> speed</a:t>
            </a:r>
            <a:endParaRPr lang="en-US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0251" y="531141"/>
            <a:ext cx="4094054" cy="123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251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2617"/>
            <a:ext cx="7886700" cy="1325563"/>
          </a:xfrm>
        </p:spPr>
        <p:txBody>
          <a:bodyPr/>
          <a:lstStyle/>
          <a:p>
            <a:r>
              <a:rPr lang="en-US" dirty="0" smtClean="0"/>
              <a:t>Malware analysis sandbox – past and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Malware analysis sandboxes were used by malware analysts in the past</a:t>
            </a:r>
          </a:p>
          <a:p>
            <a:endParaRPr lang="en-US" dirty="0"/>
          </a:p>
          <a:p>
            <a:r>
              <a:rPr lang="en-US" dirty="0" smtClean="0"/>
              <a:t>Nowadays these </a:t>
            </a:r>
            <a:r>
              <a:rPr lang="en-US" dirty="0" smtClean="0"/>
              <a:t>sandboxes are sold to companies, who lack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People</a:t>
            </a:r>
          </a:p>
          <a:p>
            <a:r>
              <a:rPr lang="en-US" dirty="0" smtClean="0"/>
              <a:t>Sold as magic boxes to detect APT malware on the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8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859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strike="sngStrike" dirty="0" smtClean="0"/>
              <a:t>attackers</a:t>
            </a:r>
            <a:r>
              <a:rPr lang="en-US" dirty="0" smtClean="0"/>
              <a:t> </a:t>
            </a:r>
            <a:r>
              <a:rPr lang="en-US" dirty="0" err="1" smtClean="0"/>
              <a:t>pentesters</a:t>
            </a:r>
            <a:r>
              <a:rPr lang="en-US" dirty="0" smtClean="0"/>
              <a:t> evade dynamic analysis via hiding in the shadows?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3593"/>
            <a:ext cx="47967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Long engagement</a:t>
            </a:r>
          </a:p>
          <a:p>
            <a:pPr marL="1028700" lvl="1" indent="-342900"/>
            <a:r>
              <a:rPr lang="en-US" dirty="0" smtClean="0"/>
              <a:t>The </a:t>
            </a:r>
            <a:r>
              <a:rPr lang="en-US" strike="sngStrike" dirty="0" smtClean="0"/>
              <a:t>malware</a:t>
            </a:r>
            <a:r>
              <a:rPr lang="en-US" dirty="0" smtClean="0"/>
              <a:t> test doesn’t get busted on day one</a:t>
            </a:r>
          </a:p>
          <a:p>
            <a:pPr marL="0" indent="0">
              <a:buNone/>
            </a:pPr>
            <a:r>
              <a:rPr lang="en-US" dirty="0" smtClean="0"/>
              <a:t>Code reuse in new engagements</a:t>
            </a:r>
          </a:p>
          <a:p>
            <a:pPr marL="1143000" lvl="1" indent="-457200"/>
            <a:r>
              <a:rPr lang="en-US" dirty="0" smtClean="0"/>
              <a:t>You don’t have to reinvent </a:t>
            </a:r>
            <a:br>
              <a:rPr lang="en-US" dirty="0" smtClean="0"/>
            </a:br>
            <a:r>
              <a:rPr lang="en-US" dirty="0" smtClean="0"/>
              <a:t>the wheel every time </a:t>
            </a:r>
            <a:br>
              <a:rPr lang="en-US" dirty="0" smtClean="0"/>
            </a:br>
            <a:r>
              <a:rPr lang="en-US" dirty="0" smtClean="0"/>
              <a:t>for a new </a:t>
            </a:r>
            <a:r>
              <a:rPr lang="en-US" dirty="0" smtClean="0"/>
              <a:t>project</a:t>
            </a:r>
          </a:p>
          <a:p>
            <a:pPr marL="457200" indent="-457200"/>
            <a:r>
              <a:rPr lang="en-US" dirty="0" smtClean="0"/>
              <a:t>Detect the sandbox, and change malware </a:t>
            </a:r>
            <a:r>
              <a:rPr lang="en-US" dirty="0" err="1" smtClean="0"/>
              <a:t>behaviour</a:t>
            </a:r>
            <a:r>
              <a:rPr lang="en-US" dirty="0" smtClean="0"/>
              <a:t> if sandbox detected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5725" y="1597701"/>
            <a:ext cx="3255195" cy="48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0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864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91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422"/>
          <a:stretch/>
        </p:blipFill>
        <p:spPr>
          <a:xfrm>
            <a:off x="-1" y="1858330"/>
            <a:ext cx="8656321" cy="41155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5934671"/>
            <a:ext cx="76979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VMWare: SELECT </a:t>
            </a:r>
            <a:r>
              <a:rPr lang="en-US" dirty="0" err="1" smtClean="0"/>
              <a:t>SerialNumber</a:t>
            </a:r>
            <a:r>
              <a:rPr lang="en-US" dirty="0" smtClean="0"/>
              <a:t> </a:t>
            </a:r>
            <a:r>
              <a:rPr lang="en-US" dirty="0"/>
              <a:t>FROM </a:t>
            </a:r>
            <a:r>
              <a:rPr lang="en-US" dirty="0" smtClean="0"/>
              <a:t>Win32_Bios</a:t>
            </a:r>
          </a:p>
          <a:p>
            <a:r>
              <a:rPr lang="en-US" dirty="0" err="1" smtClean="0"/>
              <a:t>VirtualBox</a:t>
            </a:r>
            <a:r>
              <a:rPr lang="en-US" dirty="0" smtClean="0"/>
              <a:t>: Select </a:t>
            </a:r>
            <a:r>
              <a:rPr lang="en-US" dirty="0" err="1" smtClean="0"/>
              <a:t>DeviceID</a:t>
            </a:r>
            <a:r>
              <a:rPr lang="en-US" dirty="0" smtClean="0"/>
              <a:t> from Win32_PnPEntity</a:t>
            </a:r>
          </a:p>
          <a:p>
            <a:r>
              <a:rPr lang="en-US" dirty="0" err="1" smtClean="0"/>
              <a:t>Virtualbox</a:t>
            </a:r>
            <a:r>
              <a:rPr lang="en-US" dirty="0" smtClean="0"/>
              <a:t> detection technique defeated </a:t>
            </a:r>
            <a:r>
              <a:rPr lang="en-US" dirty="0"/>
              <a:t>by </a:t>
            </a:r>
            <a:r>
              <a:rPr lang="en-US" dirty="0" err="1"/>
              <a:t>Tsugumi</a:t>
            </a:r>
            <a:r>
              <a:rPr lang="en-US" dirty="0"/>
              <a:t> from </a:t>
            </a:r>
            <a:r>
              <a:rPr lang="en-US" dirty="0" err="1"/>
              <a:t>VBoxHardenedLoader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Hacking Team malware evades detection when #</a:t>
            </a:r>
            <a:r>
              <a:rPr lang="en-US" dirty="0" err="1" smtClean="0"/>
              <a:t>YourBoySerge</a:t>
            </a:r>
            <a:r>
              <a:rPr lang="en-US" dirty="0" smtClean="0"/>
              <a:t> is not around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0" y="5795011"/>
            <a:ext cx="1417320" cy="10629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30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7119"/>
            <a:ext cx="7886700" cy="1325563"/>
          </a:xfrm>
        </p:spPr>
        <p:txBody>
          <a:bodyPr/>
          <a:lstStyle/>
          <a:p>
            <a:r>
              <a:rPr lang="en-US" dirty="0" smtClean="0"/>
              <a:t>What’s wrong with the current sandbox detection techniques?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Too much focus on virtualization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and more legitimate targets in virtualized environments</a:t>
            </a:r>
          </a:p>
          <a:p>
            <a:pPr marL="0" indent="0">
              <a:buNone/>
            </a:pPr>
            <a:r>
              <a:rPr lang="en-US" dirty="0" smtClean="0"/>
              <a:t>Methods </a:t>
            </a:r>
            <a:r>
              <a:rPr lang="en-US" dirty="0" smtClean="0"/>
              <a:t>already known and flagged as malicious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VmWare</a:t>
            </a:r>
            <a:r>
              <a:rPr lang="en-US" dirty="0" smtClean="0"/>
              <a:t> IO ports</a:t>
            </a:r>
          </a:p>
          <a:p>
            <a:pPr marL="0" indent="0">
              <a:buNone/>
            </a:pPr>
            <a:r>
              <a:rPr lang="en-US" dirty="0" smtClean="0"/>
              <a:t>Methods already known, defeated and flagged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ProductID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89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Workstation disguised as a VM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364" y="1690690"/>
            <a:ext cx="3624939" cy="1585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690690"/>
            <a:ext cx="3302187" cy="4489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362" y="4328160"/>
            <a:ext cx="5632637" cy="18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6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3455"/>
            <a:ext cx="9144000" cy="56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1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87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interpret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Both </a:t>
            </a:r>
            <a:r>
              <a:rPr lang="en-US" dirty="0"/>
              <a:t>“sandbox detection effectiveness</a:t>
            </a:r>
            <a:r>
              <a:rPr lang="en-US" dirty="0" smtClean="0"/>
              <a:t>” and “probability </a:t>
            </a:r>
            <a:r>
              <a:rPr lang="en-US" dirty="0"/>
              <a:t>of busted” </a:t>
            </a:r>
            <a:r>
              <a:rPr lang="en-US" dirty="0" smtClean="0"/>
              <a:t>is measured </a:t>
            </a:r>
          </a:p>
          <a:p>
            <a:r>
              <a:rPr lang="en-US" dirty="0" smtClean="0"/>
              <a:t>Good sandbox </a:t>
            </a:r>
            <a:r>
              <a:rPr lang="en-US" dirty="0"/>
              <a:t>detection </a:t>
            </a:r>
            <a:r>
              <a:rPr lang="en-US" dirty="0" smtClean="0"/>
              <a:t>effectiveness, </a:t>
            </a:r>
          </a:p>
          <a:p>
            <a:r>
              <a:rPr lang="en-US" dirty="0" smtClean="0"/>
              <a:t>easily flagged as malicious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Normal effectiveness, possible flagged</a:t>
            </a:r>
          </a:p>
          <a:p>
            <a:endParaRPr lang="en-US" dirty="0" smtClean="0"/>
          </a:p>
          <a:p>
            <a:r>
              <a:rPr lang="en-US" dirty="0" smtClean="0"/>
              <a:t>Hard to get flagged as malicious </a:t>
            </a:r>
          </a:p>
          <a:p>
            <a:r>
              <a:rPr lang="en-US" dirty="0" smtClean="0"/>
              <a:t>not effective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7170" y="2339283"/>
            <a:ext cx="9525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4802" y="2339283"/>
            <a:ext cx="954000" cy="95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7670" y="4040189"/>
            <a:ext cx="571500" cy="571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5602" y="4007275"/>
            <a:ext cx="572400" cy="572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6420" y="5459796"/>
            <a:ext cx="234000" cy="23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4802" y="5459796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39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80" y="3657260"/>
            <a:ext cx="788670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Pro tip</a:t>
            </a:r>
          </a:p>
          <a:p>
            <a:pPr lvl="1" indent="0">
              <a:buNone/>
            </a:pPr>
            <a:r>
              <a:rPr lang="en-US" sz="2000" dirty="0" smtClean="0"/>
              <a:t>Can be used in exploit kits, before exploit</a:t>
            </a:r>
          </a:p>
          <a:p>
            <a:pPr lvl="1" indent="0">
              <a:buNone/>
            </a:pPr>
            <a:r>
              <a:rPr lang="en-US" sz="2000" dirty="0" smtClean="0"/>
              <a:t>How many people browse the web with 800*600, or even 1024*768?</a:t>
            </a:r>
          </a:p>
          <a:p>
            <a:pPr lvl="1" indent="0">
              <a:buNone/>
            </a:pPr>
            <a:r>
              <a:rPr lang="en-US" sz="2000" dirty="0" smtClean="0"/>
              <a:t>Are these people your target?</a:t>
            </a:r>
          </a:p>
          <a:p>
            <a:pPr marL="0" indent="0">
              <a:buNone/>
            </a:pPr>
            <a:r>
              <a:rPr lang="en-US" sz="2400" dirty="0" smtClean="0"/>
              <a:t>JavaScript</a:t>
            </a:r>
          </a:p>
          <a:p>
            <a:pPr lvl="1" indent="0">
              <a:buNone/>
            </a:pPr>
            <a:r>
              <a:rPr lang="en-US" sz="2000" dirty="0" err="1" smtClean="0"/>
              <a:t>screen.width</a:t>
            </a:r>
            <a:r>
              <a:rPr lang="en-US" sz="2000" dirty="0" smtClean="0"/>
              <a:t>, </a:t>
            </a:r>
            <a:r>
              <a:rPr lang="en-US" sz="2000" dirty="0" err="1" smtClean="0"/>
              <a:t>screen.height</a:t>
            </a:r>
            <a:r>
              <a:rPr lang="en-US" sz="2000" dirty="0" smtClean="0"/>
              <a:t> </a:t>
            </a:r>
          </a:p>
          <a:p>
            <a:pPr lvl="1" indent="0">
              <a:buNone/>
            </a:pPr>
            <a:r>
              <a:rPr lang="en-US" sz="2000" dirty="0" smtClean="0"/>
              <a:t>works in almost all browser, except Tor browser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539742"/>
            <a:ext cx="8667750" cy="193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6301" y="773985"/>
            <a:ext cx="1732544" cy="173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8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root@kali:~# </a:t>
            </a:r>
            <a:r>
              <a:rPr lang="hu-HU" dirty="0"/>
              <a:t>whoami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5032375"/>
          </a:xfrm>
        </p:spPr>
        <p:txBody>
          <a:bodyPr>
            <a:normAutofit lnSpcReduction="10000"/>
          </a:bodyPr>
          <a:lstStyle/>
          <a:p>
            <a:pPr marL="342865" indent="-342865">
              <a:spcBef>
                <a:spcPts val="600"/>
              </a:spcBef>
              <a:buNone/>
              <a:defRPr/>
            </a:pPr>
            <a:endParaRPr lang="hu-HU" sz="1600" dirty="0">
              <a:latin typeface="Garamond" pitchFamily="18" charset="0"/>
            </a:endParaRPr>
          </a:p>
          <a:p>
            <a:pPr marL="342865" indent="-342865">
              <a:spcBef>
                <a:spcPts val="600"/>
              </a:spcBef>
              <a:buNone/>
              <a:defRPr/>
            </a:pPr>
            <a:r>
              <a:rPr lang="en-US" sz="2400" dirty="0" smtClean="0">
                <a:latin typeface="Garamond" pitchFamily="18" charset="0"/>
              </a:rPr>
              <a:t>Zoltan Balazs</a:t>
            </a:r>
          </a:p>
          <a:p>
            <a:pPr marL="342865" indent="-342865">
              <a:spcBef>
                <a:spcPts val="600"/>
              </a:spcBef>
              <a:buNone/>
              <a:defRPr/>
            </a:pPr>
            <a:endParaRPr lang="en-US" sz="2400" dirty="0">
              <a:latin typeface="Garamond" pitchFamily="18" charset="0"/>
            </a:endParaRPr>
          </a:p>
          <a:p>
            <a:pPr marL="342865" indent="-342865">
              <a:spcBef>
                <a:spcPts val="600"/>
              </a:spcBef>
              <a:buNone/>
              <a:defRPr/>
            </a:pPr>
            <a:r>
              <a:rPr lang="hu-HU" sz="2400" dirty="0" err="1" smtClean="0">
                <a:latin typeface="Garamond" pitchFamily="18" charset="0"/>
              </a:rPr>
              <a:t>I’m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>
                <a:latin typeface="Garamond" pitchFamily="18" charset="0"/>
              </a:rPr>
              <a:t>NOT a </a:t>
            </a:r>
            <a:r>
              <a:rPr lang="hu-HU" sz="2400" dirty="0" smtClean="0">
                <a:latin typeface="Garamond" pitchFamily="18" charset="0"/>
              </a:rPr>
              <a:t>CEH</a:t>
            </a:r>
          </a:p>
          <a:p>
            <a:pPr marL="342865" indent="-342865">
              <a:spcBef>
                <a:spcPts val="600"/>
              </a:spcBef>
              <a:buNone/>
              <a:defRPr/>
            </a:pPr>
            <a:endParaRPr lang="hu-HU" sz="1100" dirty="0">
              <a:latin typeface="Garamond" pitchFamily="18" charset="0"/>
            </a:endParaRPr>
          </a:p>
          <a:p>
            <a:pPr marL="57115" indent="-342865">
              <a:spcBef>
                <a:spcPts val="600"/>
              </a:spcBef>
              <a:defRPr/>
            </a:pPr>
            <a:r>
              <a:rPr lang="hu-HU" sz="2400" dirty="0" err="1" smtClean="0">
                <a:latin typeface="Garamond" pitchFamily="18" charset="0"/>
              </a:rPr>
              <a:t>Creator</a:t>
            </a:r>
            <a:r>
              <a:rPr lang="hu-HU" sz="2400" dirty="0" smtClean="0">
                <a:latin typeface="Garamond" pitchFamily="18" charset="0"/>
              </a:rPr>
              <a:t> of </a:t>
            </a:r>
            <a:r>
              <a:rPr lang="hu-HU" sz="2400" dirty="0" err="1" smtClean="0">
                <a:latin typeface="Garamond" pitchFamily="18" charset="0"/>
              </a:rPr>
              <a:t>the</a:t>
            </a:r>
            <a:r>
              <a:rPr lang="hu-HU" sz="2400" dirty="0" smtClean="0">
                <a:latin typeface="Garamond" pitchFamily="18" charset="0"/>
              </a:rPr>
              <a:t> </a:t>
            </a:r>
            <a:r>
              <a:rPr lang="hu-HU" sz="2400" dirty="0" err="1" smtClean="0">
                <a:latin typeface="Garamond" pitchFamily="18" charset="0"/>
              </a:rPr>
              <a:t>Zombie</a:t>
            </a:r>
            <a:r>
              <a:rPr lang="hu-HU" sz="2400" dirty="0" smtClean="0">
                <a:latin typeface="Garamond" pitchFamily="18" charset="0"/>
              </a:rPr>
              <a:t> Browser </a:t>
            </a:r>
            <a:r>
              <a:rPr lang="hu-HU" sz="2400" dirty="0" err="1" smtClean="0">
                <a:latin typeface="Garamond" pitchFamily="18" charset="0"/>
              </a:rPr>
              <a:t>Toolkit</a:t>
            </a:r>
            <a:endParaRPr lang="hu-HU" sz="2400" dirty="0" smtClean="0">
              <a:latin typeface="Garamond" pitchFamily="18" charset="0"/>
            </a:endParaRPr>
          </a:p>
          <a:p>
            <a:pPr marL="400050" lvl="1" indent="0">
              <a:spcBef>
                <a:spcPts val="600"/>
              </a:spcBef>
              <a:buNone/>
              <a:defRPr/>
            </a:pPr>
            <a:r>
              <a:rPr lang="hu-HU" sz="1600" dirty="0" smtClean="0">
                <a:latin typeface="Garamond" pitchFamily="18" charset="0"/>
              </a:rPr>
              <a:t>	</a:t>
            </a:r>
            <a:r>
              <a:rPr lang="hu-HU" sz="1600" dirty="0" smtClean="0">
                <a:latin typeface="Garamond" pitchFamily="18" charset="0"/>
                <a:hlinkClick r:id="rId2"/>
              </a:rPr>
              <a:t>https</a:t>
            </a:r>
            <a:r>
              <a:rPr lang="hu-HU" sz="1600" dirty="0">
                <a:latin typeface="Garamond" pitchFamily="18" charset="0"/>
                <a:hlinkClick r:id="rId2"/>
              </a:rPr>
              <a:t>://</a:t>
            </a:r>
            <a:r>
              <a:rPr lang="hu-HU" sz="1600" dirty="0" smtClean="0">
                <a:latin typeface="Garamond" pitchFamily="18" charset="0"/>
                <a:hlinkClick r:id="rId2"/>
              </a:rPr>
              <a:t>github.com/Z6543/ZombieBrowserPack</a:t>
            </a:r>
            <a:endParaRPr lang="en-US" sz="1600" dirty="0" smtClean="0">
              <a:latin typeface="Garamond" pitchFamily="18" charset="0"/>
            </a:endParaRPr>
          </a:p>
          <a:p>
            <a:pPr marL="400050" lvl="1" indent="0">
              <a:spcBef>
                <a:spcPts val="600"/>
              </a:spcBef>
              <a:buNone/>
              <a:defRPr/>
            </a:pPr>
            <a:endParaRPr lang="en-US" sz="1600" dirty="0">
              <a:latin typeface="Garamond" pitchFamily="18" charset="0"/>
            </a:endParaRPr>
          </a:p>
          <a:p>
            <a:pPr indent="-285750">
              <a:spcBef>
                <a:spcPts val="600"/>
              </a:spcBef>
              <a:defRPr/>
            </a:pPr>
            <a:r>
              <a:rPr lang="en-US" sz="2400" dirty="0" smtClean="0">
                <a:latin typeface="Garamond" pitchFamily="18" charset="0"/>
              </a:rPr>
              <a:t>Creator of the HWFW Bypass tool </a:t>
            </a:r>
          </a:p>
          <a:p>
            <a:pPr lvl="1" indent="-285750">
              <a:spcBef>
                <a:spcPts val="600"/>
              </a:spcBef>
              <a:defRPr/>
            </a:pPr>
            <a:r>
              <a:rPr lang="en-US" sz="2000" dirty="0" smtClean="0"/>
              <a:t>Idea l</a:t>
            </a:r>
            <a:r>
              <a:rPr lang="en-US" sz="2000" dirty="0" smtClean="0">
                <a:latin typeface="Garamond" pitchFamily="18" charset="0"/>
              </a:rPr>
              <a:t>ater(?) implemented by nation state attackers in </a:t>
            </a:r>
            <a:r>
              <a:rPr lang="en-US" sz="2000" dirty="0" err="1" smtClean="0">
                <a:latin typeface="Garamond" pitchFamily="18" charset="0"/>
              </a:rPr>
              <a:t>Duqu</a:t>
            </a:r>
            <a:r>
              <a:rPr lang="en-US" sz="2000" dirty="0" smtClean="0">
                <a:latin typeface="Garamond" pitchFamily="18" charset="0"/>
              </a:rPr>
              <a:t> 2.0</a:t>
            </a:r>
          </a:p>
          <a:p>
            <a:pPr indent="-285750">
              <a:spcBef>
                <a:spcPts val="600"/>
              </a:spcBef>
              <a:defRPr/>
            </a:pPr>
            <a:r>
              <a:rPr lang="en-US" sz="1600" dirty="0">
                <a:latin typeface="Garamond" pitchFamily="18" charset="0"/>
              </a:rPr>
              <a:t>	</a:t>
            </a:r>
            <a:r>
              <a:rPr lang="en-US" sz="1600" dirty="0">
                <a:latin typeface="Garamond" pitchFamily="18" charset="0"/>
                <a:hlinkClick r:id="rId3"/>
              </a:rPr>
              <a:t>https://</a:t>
            </a:r>
            <a:r>
              <a:rPr lang="en-US" sz="1600" dirty="0" smtClean="0">
                <a:latin typeface="Garamond" pitchFamily="18" charset="0"/>
                <a:hlinkClick r:id="rId3"/>
              </a:rPr>
              <a:t>github.com/MRGEffitas/hwfwbypass</a:t>
            </a:r>
            <a:endParaRPr lang="en-US" sz="1600" dirty="0" smtClean="0">
              <a:latin typeface="Garamond" pitchFamily="18" charset="0"/>
            </a:endParaRPr>
          </a:p>
          <a:p>
            <a:pPr indent="-285750">
              <a:spcBef>
                <a:spcPts val="600"/>
              </a:spcBef>
              <a:defRPr/>
            </a:pPr>
            <a:endParaRPr lang="hu-HU" sz="1600" dirty="0" smtClean="0">
              <a:latin typeface="Garamond" pitchFamily="18" charset="0"/>
            </a:endParaRPr>
          </a:p>
          <a:p>
            <a:pPr marL="57115" indent="-342865">
              <a:spcBef>
                <a:spcPts val="600"/>
              </a:spcBef>
              <a:defRPr/>
            </a:pPr>
            <a:r>
              <a:rPr lang="en-US" sz="2400" dirty="0" smtClean="0">
                <a:latin typeface="Garamond" pitchFamily="18" charset="0"/>
              </a:rPr>
              <a:t>Invented the idea of encrypted exploit delivery via </a:t>
            </a:r>
            <a:r>
              <a:rPr lang="en-US" sz="2400" dirty="0" err="1" smtClean="0">
                <a:latin typeface="Garamond" pitchFamily="18" charset="0"/>
              </a:rPr>
              <a:t>Diffie</a:t>
            </a:r>
            <a:r>
              <a:rPr lang="en-US" sz="2400" dirty="0" smtClean="0"/>
              <a:t>-</a:t>
            </a:r>
            <a:r>
              <a:rPr lang="en-US" sz="2400" dirty="0" smtClean="0">
                <a:latin typeface="Garamond" pitchFamily="18" charset="0"/>
              </a:rPr>
              <a:t>Hellman key exchange, to bypass exploit detection appliances</a:t>
            </a:r>
          </a:p>
          <a:p>
            <a:pPr marL="742915" lvl="1" indent="-342865">
              <a:spcBef>
                <a:spcPts val="600"/>
              </a:spcBef>
              <a:defRPr/>
            </a:pPr>
            <a:r>
              <a:rPr lang="en-US" sz="2000" dirty="0" smtClean="0"/>
              <a:t>Recently implemented by Angler </a:t>
            </a:r>
            <a:r>
              <a:rPr lang="en-US" sz="2000" dirty="0"/>
              <a:t>and Nuclear </a:t>
            </a:r>
            <a:r>
              <a:rPr lang="en-US" sz="2000" dirty="0" smtClean="0"/>
              <a:t>exploit kit developers</a:t>
            </a:r>
            <a:endParaRPr lang="hu-H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0" y="1340170"/>
            <a:ext cx="3550920" cy="257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5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43%:	1024x768 – this is a problem</a:t>
            </a:r>
            <a:endParaRPr lang="en-US" dirty="0"/>
          </a:p>
          <a:p>
            <a:r>
              <a:rPr lang="en-US" dirty="0" smtClean="0"/>
              <a:t>36%:	800x600 – this is an even bigger problem</a:t>
            </a:r>
          </a:p>
          <a:p>
            <a:r>
              <a:rPr lang="en-US" dirty="0" smtClean="0"/>
              <a:t>	640x480 </a:t>
            </a:r>
            <a:r>
              <a:rPr lang="en-US" dirty="0"/>
              <a:t>– this is just </a:t>
            </a:r>
            <a:r>
              <a:rPr lang="en-US" dirty="0" smtClean="0"/>
              <a:t>LOL</a:t>
            </a:r>
          </a:p>
          <a:p>
            <a:r>
              <a:rPr lang="en-US" dirty="0" smtClean="0"/>
              <a:t>	1024x697</a:t>
            </a:r>
          </a:p>
          <a:p>
            <a:r>
              <a:rPr lang="en-US" dirty="0"/>
              <a:t>	1280x800</a:t>
            </a:r>
          </a:p>
          <a:p>
            <a:r>
              <a:rPr lang="en-US" dirty="0" smtClean="0"/>
              <a:t>	1280x960</a:t>
            </a:r>
            <a:endParaRPr lang="en-US" dirty="0"/>
          </a:p>
          <a:p>
            <a:r>
              <a:rPr lang="en-US" dirty="0" smtClean="0"/>
              <a:t>	</a:t>
            </a:r>
            <a:r>
              <a:rPr lang="en-US" dirty="0"/>
              <a:t>1680x1050</a:t>
            </a:r>
          </a:p>
          <a:p>
            <a:r>
              <a:rPr lang="en-US" dirty="0" smtClean="0"/>
              <a:t>	1916x1066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6301" y="773985"/>
            <a:ext cx="1732544" cy="1732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3498" y="5882501"/>
            <a:ext cx="572400" cy="57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5350" y="6183125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Installed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Python 2.5.1</a:t>
            </a:r>
          </a:p>
          <a:p>
            <a:r>
              <a:rPr lang="en-US" dirty="0" smtClean="0"/>
              <a:t>Tracer</a:t>
            </a:r>
          </a:p>
          <a:p>
            <a:r>
              <a:rPr lang="en-US" dirty="0" smtClean="0"/>
              <a:t>PHP 5.3.8</a:t>
            </a:r>
          </a:p>
          <a:p>
            <a:r>
              <a:rPr lang="en-US" dirty="0" smtClean="0"/>
              <a:t>Python </a:t>
            </a:r>
            <a:r>
              <a:rPr lang="en-US" dirty="0" err="1" smtClean="0"/>
              <a:t>winappdbg</a:t>
            </a:r>
            <a:r>
              <a:rPr lang="en-US" dirty="0" smtClean="0"/>
              <a:t> 1 4</a:t>
            </a:r>
          </a:p>
          <a:p>
            <a:r>
              <a:rPr lang="en-US" dirty="0" smtClean="0"/>
              <a:t>Debugging Tools for Windows x86</a:t>
            </a:r>
            <a:endParaRPr lang="en-US" dirty="0"/>
          </a:p>
          <a:p>
            <a:r>
              <a:rPr lang="en-US" dirty="0" smtClean="0"/>
              <a:t>Python </a:t>
            </a:r>
            <a:r>
              <a:rPr lang="en-US" dirty="0" err="1" smtClean="0"/>
              <a:t>winappdbg</a:t>
            </a:r>
            <a:r>
              <a:rPr lang="en-US" dirty="0" smtClean="0"/>
              <a:t> 1 4</a:t>
            </a:r>
            <a:endParaRPr lang="en-US" dirty="0"/>
          </a:p>
          <a:p>
            <a:r>
              <a:rPr lang="en-US" dirty="0" smtClean="0"/>
              <a:t>Strawberry Perl</a:t>
            </a:r>
            <a:endParaRPr lang="en-US" dirty="0"/>
          </a:p>
          <a:p>
            <a:r>
              <a:rPr lang="en-US" dirty="0"/>
              <a:t>VMware Tools</a:t>
            </a:r>
          </a:p>
          <a:p>
            <a:r>
              <a:rPr lang="en-US" dirty="0" err="1">
                <a:solidFill>
                  <a:srgbClr val="FF0000"/>
                </a:solidFill>
              </a:rPr>
              <a:t>VEware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Tools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1500" y="5595541"/>
            <a:ext cx="9525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2850" y="5863081"/>
            <a:ext cx="572400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2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processes on sandboxes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C:\SandCastle\tools\</a:t>
            </a:r>
          </a:p>
          <a:p>
            <a:pPr lvl="1"/>
            <a:r>
              <a:rPr lang="en-US" dirty="0" smtClean="0"/>
              <a:t>FakeServer.exe</a:t>
            </a:r>
            <a:endParaRPr lang="en-US" dirty="0"/>
          </a:p>
          <a:p>
            <a:pPr lvl="1"/>
            <a:r>
              <a:rPr lang="en-US" dirty="0" err="1" smtClean="0"/>
              <a:t>FakeHTTPServer</a:t>
            </a:r>
            <a:r>
              <a:rPr lang="en-US" dirty="0" smtClean="0"/>
              <a:t>\FakeHTTPServer.exe</a:t>
            </a:r>
            <a:endParaRPr lang="en-US" dirty="0"/>
          </a:p>
          <a:p>
            <a:pPr lvl="1"/>
            <a:r>
              <a:rPr lang="en-US" dirty="0" smtClean="0"/>
              <a:t>BehaviorDumper.exe</a:t>
            </a:r>
            <a:endParaRPr lang="en-US" dirty="0"/>
          </a:p>
          <a:p>
            <a:r>
              <a:rPr lang="en-US" dirty="0" smtClean="0"/>
              <a:t>C:\Python27\python.exe</a:t>
            </a:r>
          </a:p>
          <a:p>
            <a:r>
              <a:rPr lang="en-US" dirty="0" smtClean="0"/>
              <a:t>C:\tsl\RaptorClient.exe</a:t>
            </a:r>
          </a:p>
          <a:p>
            <a:r>
              <a:rPr lang="en-US" dirty="0" smtClean="0"/>
              <a:t>C:\mapp_start_folder\snowball.exe  &gt; the sample renamed</a:t>
            </a:r>
          </a:p>
          <a:p>
            <a:r>
              <a:rPr lang="en-US" dirty="0" smtClean="0"/>
              <a:t>C:\tools\dumper.exe</a:t>
            </a:r>
          </a:p>
          <a:p>
            <a:r>
              <a:rPr lang="en-US" dirty="0" smtClean="0"/>
              <a:t>C:\VxStream\StaticStreamMgr.exe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2139" y="1571222"/>
            <a:ext cx="2022430" cy="2042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5350" y="5921605"/>
            <a:ext cx="5715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0100" y="5482991"/>
            <a:ext cx="954000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1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AMD Opteron tm Processor 3365 – server </a:t>
            </a:r>
            <a:endParaRPr lang="en-US" dirty="0"/>
          </a:p>
          <a:p>
            <a:r>
              <a:rPr lang="en-US" dirty="0" smtClean="0"/>
              <a:t>AMD Phenom tm 9550 Quad Core Processor – server </a:t>
            </a:r>
            <a:endParaRPr lang="en-US" dirty="0"/>
          </a:p>
          <a:p>
            <a:r>
              <a:rPr lang="en-US" dirty="0" smtClean="0"/>
              <a:t>Intel Pentium III Xeon processor – server</a:t>
            </a:r>
            <a:endParaRPr lang="en-US" dirty="0"/>
          </a:p>
          <a:p>
            <a:r>
              <a:rPr lang="en-US" dirty="0" smtClean="0"/>
              <a:t>Intel R Xeon R CPU E5 2620 0 2 00GHz - server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Intel </a:t>
            </a:r>
            <a:r>
              <a:rPr lang="en-US" dirty="0">
                <a:solidFill>
                  <a:srgbClr val="FF0000"/>
                </a:solidFill>
              </a:rPr>
              <a:t>Pentium Pro processor 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>
                <a:solidFill>
                  <a:srgbClr val="FF0000"/>
                </a:solidFill>
              </a:rPr>
              <a:t>??? </a:t>
            </a:r>
          </a:p>
          <a:p>
            <a:r>
              <a:rPr lang="en-US" dirty="0">
                <a:solidFill>
                  <a:srgbClr val="FF0000"/>
                </a:solidFill>
              </a:rPr>
              <a:t>Intel Pentium II processor 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>
                <a:solidFill>
                  <a:srgbClr val="FF0000"/>
                </a:solidFill>
              </a:rPr>
              <a:t>??? </a:t>
            </a:r>
            <a:endParaRPr lang="en-US" dirty="0" smtClean="0"/>
          </a:p>
          <a:p>
            <a:r>
              <a:rPr lang="en-US" dirty="0"/>
              <a:t>Intel R Atom TM CPU D525 1 80GHz – </a:t>
            </a:r>
            <a:r>
              <a:rPr lang="en-US" dirty="0" smtClean="0"/>
              <a:t>desktop</a:t>
            </a:r>
            <a:endParaRPr lang="en-US" dirty="0"/>
          </a:p>
          <a:p>
            <a:r>
              <a:rPr lang="en-US" dirty="0"/>
              <a:t>Intel R Core TM 2 Duo CPU T7700 2 40GHz  – </a:t>
            </a:r>
            <a:r>
              <a:rPr lang="en-US" dirty="0" smtClean="0"/>
              <a:t>desktop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2185" y="619933"/>
            <a:ext cx="2277404" cy="1696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5350" y="6235297"/>
            <a:ext cx="234000" cy="2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6932" y="5512158"/>
            <a:ext cx="954000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34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time:</a:t>
            </a:r>
          </a:p>
          <a:p>
            <a:pPr lvl="1"/>
            <a:r>
              <a:rPr lang="en-US" dirty="0" smtClean="0"/>
              <a:t>Number of Cores 1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Rarely seen in sandboxes:</a:t>
            </a:r>
          </a:p>
          <a:p>
            <a:pPr lvl="1"/>
            <a:r>
              <a:rPr lang="en-US" dirty="0" smtClean="0"/>
              <a:t>Number of Cores 2</a:t>
            </a:r>
            <a:endParaRPr lang="en-US" dirty="0"/>
          </a:p>
          <a:p>
            <a:pPr lvl="1"/>
            <a:r>
              <a:rPr lang="en-US" dirty="0" smtClean="0"/>
              <a:t>Number </a:t>
            </a:r>
            <a:r>
              <a:rPr lang="en-US" dirty="0"/>
              <a:t>of Cores </a:t>
            </a:r>
            <a:r>
              <a:rPr lang="en-US" dirty="0" smtClean="0"/>
              <a:t>4 (Sandbox in Ukraine)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5350" y="6249907"/>
            <a:ext cx="234000" cy="2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7523" y="5509441"/>
            <a:ext cx="954000" cy="95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2185" y="619933"/>
            <a:ext cx="2277404" cy="16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86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1621"/>
            <a:ext cx="7886700" cy="1325563"/>
          </a:xfrm>
        </p:spPr>
        <p:txBody>
          <a:bodyPr/>
          <a:lstStyle/>
          <a:p>
            <a:r>
              <a:rPr lang="en-US" dirty="0" smtClean="0"/>
              <a:t>Computer system </a:t>
            </a:r>
            <a:r>
              <a:rPr lang="en-US" dirty="0"/>
              <a:t>– which one can be your real target (e.g. CEO)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Bochs</a:t>
            </a:r>
            <a:endParaRPr lang="en-US" dirty="0"/>
          </a:p>
          <a:p>
            <a:r>
              <a:rPr lang="en-US" dirty="0" err="1" smtClean="0"/>
              <a:t>VirtualBox</a:t>
            </a:r>
            <a:endParaRPr lang="en-US" dirty="0"/>
          </a:p>
          <a:p>
            <a:r>
              <a:rPr lang="en-US" dirty="0"/>
              <a:t>VMware Virtual </a:t>
            </a:r>
            <a:r>
              <a:rPr lang="en-US" dirty="0" smtClean="0"/>
              <a:t>Platform</a:t>
            </a:r>
          </a:p>
          <a:p>
            <a:r>
              <a:rPr lang="en-US" dirty="0" smtClean="0"/>
              <a:t>KVM</a:t>
            </a:r>
          </a:p>
          <a:p>
            <a:r>
              <a:rPr lang="en-US" dirty="0"/>
              <a:t>X7SPT DF – </a:t>
            </a:r>
            <a:r>
              <a:rPr lang="en-US" dirty="0" err="1"/>
              <a:t>Supermicro</a:t>
            </a:r>
            <a:r>
              <a:rPr lang="en-US" dirty="0"/>
              <a:t> Server </a:t>
            </a:r>
            <a:r>
              <a:rPr lang="en-US" dirty="0" smtClean="0"/>
              <a:t>Platform</a:t>
            </a:r>
          </a:p>
          <a:p>
            <a:r>
              <a:rPr lang="en-US" dirty="0" smtClean="0"/>
              <a:t>MYTUAL MYVTUAL Platform</a:t>
            </a:r>
            <a:endParaRPr lang="en-US" dirty="0"/>
          </a:p>
          <a:p>
            <a:r>
              <a:rPr lang="en-US" dirty="0" smtClean="0"/>
              <a:t>OptiPlex 990 – Dell desktop</a:t>
            </a:r>
          </a:p>
          <a:p>
            <a:r>
              <a:rPr lang="en-US" dirty="0"/>
              <a:t>4287A72 – </a:t>
            </a:r>
            <a:r>
              <a:rPr lang="en-US" dirty="0" err="1" smtClean="0"/>
              <a:t>Thinkpad</a:t>
            </a:r>
            <a:endParaRPr lang="en-US" dirty="0"/>
          </a:p>
          <a:p>
            <a:r>
              <a:rPr lang="en-US" dirty="0" smtClean="0"/>
              <a:t>P5Q SE – Asus desktop</a:t>
            </a:r>
          </a:p>
          <a:p>
            <a:r>
              <a:rPr lang="en-US" b="1" dirty="0" smtClean="0"/>
              <a:t>68% Virtualized, 18% desktop, 14% server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5350" y="5921797"/>
            <a:ext cx="5715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901" y="5855221"/>
            <a:ext cx="572400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93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80% no mouse movement</a:t>
            </a:r>
          </a:p>
          <a:p>
            <a:r>
              <a:rPr lang="en-US" dirty="0" smtClean="0"/>
              <a:t>20% mouse moved</a:t>
            </a:r>
          </a:p>
          <a:p>
            <a:endParaRPr lang="en-US" dirty="0"/>
          </a:p>
          <a:p>
            <a:r>
              <a:rPr lang="en-US" dirty="0" smtClean="0"/>
              <a:t>X:0 Y:0</a:t>
            </a:r>
          </a:p>
          <a:p>
            <a:r>
              <a:rPr lang="en-US" dirty="0" smtClean="0"/>
              <a:t>X:400 Y:300</a:t>
            </a:r>
          </a:p>
          <a:p>
            <a:r>
              <a:rPr lang="en-US" dirty="0" smtClean="0"/>
              <a:t>X:600 Y:600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4941" y="482701"/>
            <a:ext cx="1090411" cy="1090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000" y="6228033"/>
            <a:ext cx="234000" cy="2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1380" y="6181539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5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133 730 304</a:t>
            </a:r>
            <a:endParaRPr lang="en-US" dirty="0"/>
          </a:p>
          <a:p>
            <a:r>
              <a:rPr lang="en-US" dirty="0" smtClean="0"/>
              <a:t>133 734 400</a:t>
            </a:r>
            <a:endParaRPr lang="en-US" dirty="0"/>
          </a:p>
          <a:p>
            <a:r>
              <a:rPr lang="en-US" dirty="0" smtClean="0"/>
              <a:t>267 894 784</a:t>
            </a:r>
            <a:endParaRPr lang="en-US" dirty="0"/>
          </a:p>
          <a:p>
            <a:r>
              <a:rPr lang="en-US" dirty="0" smtClean="0"/>
              <a:t>267 952 128</a:t>
            </a:r>
            <a:endParaRPr lang="en-US" dirty="0"/>
          </a:p>
          <a:p>
            <a:r>
              <a:rPr lang="en-US" dirty="0" smtClean="0"/>
              <a:t>536 330 240</a:t>
            </a:r>
            <a:endParaRPr lang="en-US" dirty="0"/>
          </a:p>
          <a:p>
            <a:r>
              <a:rPr lang="en-US" dirty="0" smtClean="0"/>
              <a:t>536 403 968</a:t>
            </a:r>
            <a:endParaRPr lang="en-US" dirty="0"/>
          </a:p>
          <a:p>
            <a:r>
              <a:rPr lang="en-US" dirty="0" smtClean="0"/>
              <a:t>804 765 696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804 818 944</a:t>
            </a:r>
            <a:endParaRPr lang="en-US" dirty="0"/>
          </a:p>
          <a:p>
            <a:r>
              <a:rPr lang="en-US" dirty="0" smtClean="0"/>
              <a:t>1 073 201 152</a:t>
            </a:r>
            <a:endParaRPr lang="en-US" dirty="0"/>
          </a:p>
          <a:p>
            <a:r>
              <a:rPr lang="en-US" dirty="0" smtClean="0"/>
              <a:t>1 073 274 880</a:t>
            </a:r>
            <a:endParaRPr lang="en-US" dirty="0"/>
          </a:p>
          <a:p>
            <a:r>
              <a:rPr lang="en-US" dirty="0" smtClean="0"/>
              <a:t>1 073 328 128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3 219 877 888</a:t>
            </a:r>
            <a:endParaRPr lang="en-US" dirty="0"/>
          </a:p>
          <a:p>
            <a:r>
              <a:rPr lang="en-US" b="1" dirty="0" smtClean="0"/>
              <a:t>4 293 337 088</a:t>
            </a:r>
            <a:endParaRPr lang="en-US" b="1" dirty="0"/>
          </a:p>
          <a:p>
            <a:r>
              <a:rPr lang="en-US" b="1" dirty="0" smtClean="0"/>
              <a:t>4 294 500 352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1250" y="365127"/>
            <a:ext cx="2438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000" y="6208507"/>
            <a:ext cx="234000" cy="2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8500" y="5504005"/>
            <a:ext cx="954000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Antony PC</a:t>
            </a:r>
            <a:endParaRPr lang="en-US" dirty="0"/>
          </a:p>
          <a:p>
            <a:r>
              <a:rPr lang="en-US" dirty="0" smtClean="0"/>
              <a:t>C2F3F0B206C14E9</a:t>
            </a:r>
            <a:endParaRPr lang="en-US" dirty="0"/>
          </a:p>
          <a:p>
            <a:r>
              <a:rPr lang="en-US" dirty="0" smtClean="0"/>
              <a:t>CWS01_23</a:t>
            </a:r>
            <a:endParaRPr lang="en-US" dirty="0"/>
          </a:p>
          <a:p>
            <a:r>
              <a:rPr lang="en-US" dirty="0" smtClean="0"/>
              <a:t>David PC</a:t>
            </a:r>
            <a:endParaRPr lang="en-US" dirty="0"/>
          </a:p>
          <a:p>
            <a:r>
              <a:rPr lang="en-US" dirty="0" smtClean="0"/>
              <a:t>GOAT WXPSP2B</a:t>
            </a:r>
            <a:endParaRPr lang="en-US" dirty="0"/>
          </a:p>
          <a:p>
            <a:r>
              <a:rPr lang="en-US" dirty="0" smtClean="0"/>
              <a:t>GT FDCCD9A7405D</a:t>
            </a:r>
            <a:endParaRPr lang="en-US" dirty="0"/>
          </a:p>
          <a:p>
            <a:r>
              <a:rPr lang="en-US" dirty="0" smtClean="0"/>
              <a:t>HOME</a:t>
            </a:r>
            <a:endParaRPr lang="en-US" dirty="0"/>
          </a:p>
          <a:p>
            <a:r>
              <a:rPr lang="en-US" dirty="0" smtClean="0"/>
              <a:t>HOME OFF D5F0AC</a:t>
            </a:r>
            <a:endParaRPr lang="en-US" dirty="0"/>
          </a:p>
          <a:p>
            <a:r>
              <a:rPr lang="en-US" dirty="0" err="1" smtClean="0"/>
              <a:t>Klone</a:t>
            </a:r>
            <a:r>
              <a:rPr lang="en-US" dirty="0" smtClean="0"/>
              <a:t> PC</a:t>
            </a:r>
          </a:p>
          <a:p>
            <a:endParaRPr lang="en-US" dirty="0"/>
          </a:p>
          <a:p>
            <a:r>
              <a:rPr lang="en-US" dirty="0" smtClean="0"/>
              <a:t>Machine name as a white-list can be powerful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PSPUBWS PC</a:t>
            </a:r>
            <a:endParaRPr lang="en-US" dirty="0"/>
          </a:p>
          <a:p>
            <a:r>
              <a:rPr lang="en-US" dirty="0" smtClean="0"/>
              <a:t>PUBLIC EA8367E7</a:t>
            </a:r>
            <a:endParaRPr lang="en-US" dirty="0"/>
          </a:p>
          <a:p>
            <a:r>
              <a:rPr lang="en-US" dirty="0" smtClean="0"/>
              <a:t>RON AC13BF686B1</a:t>
            </a:r>
            <a:endParaRPr lang="en-US" dirty="0"/>
          </a:p>
          <a:p>
            <a:r>
              <a:rPr lang="en-US" dirty="0" smtClean="0"/>
              <a:t>ROOT 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SANDBOXA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TESPC0</a:t>
            </a:r>
            <a:endParaRPr lang="en-US" dirty="0"/>
          </a:p>
          <a:p>
            <a:r>
              <a:rPr lang="en-US" dirty="0" smtClean="0"/>
              <a:t>test PC</a:t>
            </a:r>
            <a:endParaRPr lang="en-US" dirty="0"/>
          </a:p>
          <a:p>
            <a:r>
              <a:rPr lang="en-US" dirty="0" smtClean="0"/>
              <a:t>USER201</a:t>
            </a:r>
            <a:endParaRPr lang="en-US" dirty="0"/>
          </a:p>
          <a:p>
            <a:r>
              <a:rPr lang="en-US" dirty="0" smtClean="0"/>
              <a:t>USERDOMAIN </a:t>
            </a:r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vwinxp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maltest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WILBERT SC1317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441" y="693627"/>
            <a:ext cx="1865559" cy="1865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5365" y="5917663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0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8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root@kali:~# </a:t>
            </a:r>
            <a:r>
              <a:rPr lang="hu-HU" dirty="0"/>
              <a:t>whoami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" y="4059936"/>
            <a:ext cx="4519913" cy="140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4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5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61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" y="5861726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“user” desktop, busy working</a:t>
            </a:r>
          </a:p>
          <a:p>
            <a:r>
              <a:rPr lang="en-US" dirty="0" smtClean="0"/>
              <a:t>Screenshots </a:t>
            </a:r>
            <a:r>
              <a:rPr lang="en-US" dirty="0"/>
              <a:t>from </a:t>
            </a:r>
            <a:r>
              <a:rPr lang="en-US" dirty="0" smtClean="0"/>
              <a:t>torrent Hacked Team </a:t>
            </a:r>
            <a:r>
              <a:rPr lang="en-US" dirty="0" err="1" smtClean="0"/>
              <a:t>c.pozzi</a:t>
            </a:r>
            <a:r>
              <a:rPr lang="en-US" dirty="0" smtClean="0"/>
              <a:t>\screenshots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39535"/>
            <a:ext cx="9144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05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Flash </a:t>
            </a:r>
            <a:r>
              <a:rPr lang="en-US" dirty="0"/>
              <a:t>D</a:t>
            </a:r>
            <a:r>
              <a:rPr lang="en-US" dirty="0" smtClean="0"/>
              <a:t>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Usually:</a:t>
            </a:r>
          </a:p>
          <a:p>
            <a:pPr lvl="1"/>
            <a:r>
              <a:rPr lang="en-US" dirty="0" smtClean="0"/>
              <a:t>no flash drive</a:t>
            </a:r>
          </a:p>
          <a:p>
            <a:endParaRPr lang="en-US" dirty="0" smtClean="0"/>
          </a:p>
          <a:p>
            <a:r>
              <a:rPr lang="en-US" dirty="0" smtClean="0"/>
              <a:t>Rarely seen:</a:t>
            </a:r>
          </a:p>
          <a:p>
            <a:pPr lvl="1"/>
            <a:r>
              <a:rPr lang="en-US" dirty="0" smtClean="0"/>
              <a:t>128MB USB2 0FlashDrive USB Device</a:t>
            </a:r>
            <a:endParaRPr lang="en-US" dirty="0"/>
          </a:p>
          <a:p>
            <a:pPr lvl="1"/>
            <a:r>
              <a:rPr lang="en-US" dirty="0" smtClean="0"/>
              <a:t>IPMI Virtual CDROM USB Device</a:t>
            </a:r>
            <a:endParaRPr lang="en-US" dirty="0"/>
          </a:p>
          <a:p>
            <a:pPr lvl="1"/>
            <a:r>
              <a:rPr lang="en-US" dirty="0" smtClean="0"/>
              <a:t>Kingston </a:t>
            </a:r>
            <a:r>
              <a:rPr lang="en-US" dirty="0" err="1" smtClean="0"/>
              <a:t>DataTraveler</a:t>
            </a:r>
            <a:r>
              <a:rPr lang="en-US" dirty="0" smtClean="0"/>
              <a:t> 2 0 USB Device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860" y="682581"/>
            <a:ext cx="2113484" cy="1563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1682" y="6230840"/>
            <a:ext cx="234000" cy="23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344" y="5851652"/>
            <a:ext cx="572400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9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only printers in sandboxes:</a:t>
            </a:r>
            <a:endParaRPr lang="en-US" dirty="0"/>
          </a:p>
          <a:p>
            <a:pPr lvl="1"/>
            <a:r>
              <a:rPr lang="en-US" dirty="0" smtClean="0"/>
              <a:t>Default Windows printers</a:t>
            </a:r>
          </a:p>
          <a:p>
            <a:pPr lvl="1"/>
            <a:r>
              <a:rPr lang="en-US" dirty="0" smtClean="0"/>
              <a:t>Adobe</a:t>
            </a:r>
          </a:p>
          <a:p>
            <a:pPr lvl="1"/>
            <a:r>
              <a:rPr lang="en-US" dirty="0" smtClean="0"/>
              <a:t>Office (</a:t>
            </a:r>
            <a:r>
              <a:rPr lang="en-US" dirty="0" err="1" smtClean="0"/>
              <a:t>Sendnote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6" y="464360"/>
            <a:ext cx="2257425" cy="2381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2642" y="6223856"/>
            <a:ext cx="234000" cy="2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1350" y="5509701"/>
            <a:ext cx="954000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8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Recently modified/created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folder you are looking at (Desktop, Documents, </a:t>
            </a:r>
            <a:r>
              <a:rPr lang="en-US" dirty="0" err="1" smtClean="0"/>
              <a:t>Appdata</a:t>
            </a:r>
            <a:r>
              <a:rPr lang="en-US" dirty="0" smtClean="0"/>
              <a:t>, Temp, …)</a:t>
            </a:r>
          </a:p>
          <a:p>
            <a:pPr lvl="1"/>
            <a:r>
              <a:rPr lang="en-US" dirty="0" smtClean="0"/>
              <a:t>it is usually less than 3 on sandboxes</a:t>
            </a:r>
          </a:p>
          <a:p>
            <a:pPr lvl="1"/>
            <a:r>
              <a:rPr lang="en-US" dirty="0" smtClean="0"/>
              <a:t>a lot more than 3 on desktops</a:t>
            </a:r>
          </a:p>
          <a:p>
            <a:endParaRPr lang="en-US" dirty="0"/>
          </a:p>
          <a:p>
            <a:r>
              <a:rPr lang="en-US" dirty="0" smtClean="0"/>
              <a:t>Slow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5350" y="5958931"/>
            <a:ext cx="5715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4940" y="5512927"/>
            <a:ext cx="954000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0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8115"/>
            <a:ext cx="7886700" cy="1325563"/>
          </a:xfrm>
        </p:spPr>
        <p:txBody>
          <a:bodyPr/>
          <a:lstStyle/>
          <a:p>
            <a:r>
              <a:rPr lang="en-US" dirty="0" smtClean="0"/>
              <a:t>Where to implement these sandbox detection methods?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Before the malware is dropped, e.g. in Javascript or in shellcode</a:t>
            </a:r>
          </a:p>
          <a:p>
            <a:r>
              <a:rPr lang="en-US" dirty="0" smtClean="0"/>
              <a:t>2. Automated decision, in the malware</a:t>
            </a:r>
          </a:p>
          <a:p>
            <a:pPr lvl="1"/>
            <a:r>
              <a:rPr lang="en-US" dirty="0" smtClean="0"/>
              <a:t>Pro – no info leak about C&amp;C</a:t>
            </a:r>
          </a:p>
          <a:p>
            <a:pPr lvl="1"/>
            <a:r>
              <a:rPr lang="en-US" dirty="0" smtClean="0"/>
              <a:t>Con – not everything can be implemented here</a:t>
            </a:r>
          </a:p>
          <a:p>
            <a:r>
              <a:rPr lang="en-US" dirty="0" smtClean="0"/>
              <a:t>3. Automated, on the C&amp;C server</a:t>
            </a:r>
          </a:p>
          <a:p>
            <a:pPr lvl="1"/>
            <a:r>
              <a:rPr lang="en-US" dirty="0" smtClean="0"/>
              <a:t>Pro – lot more possibilities</a:t>
            </a:r>
          </a:p>
          <a:p>
            <a:pPr lvl="1"/>
            <a:r>
              <a:rPr lang="en-US" dirty="0" smtClean="0"/>
              <a:t>Con – C&amp;C server info leaked</a:t>
            </a:r>
          </a:p>
          <a:p>
            <a:r>
              <a:rPr lang="en-US" dirty="0" smtClean="0"/>
              <a:t>4. Manually, info from the C&amp;C server</a:t>
            </a:r>
          </a:p>
          <a:p>
            <a:pPr lvl="1"/>
            <a:r>
              <a:rPr lang="en-US" dirty="0" smtClean="0"/>
              <a:t>Pro </a:t>
            </a:r>
            <a:r>
              <a:rPr lang="en-US" dirty="0"/>
              <a:t>– </a:t>
            </a:r>
            <a:r>
              <a:rPr lang="en-US" dirty="0" smtClean="0"/>
              <a:t>powerful e.g. analyze desktop screenshot</a:t>
            </a:r>
          </a:p>
          <a:p>
            <a:pPr lvl="1"/>
            <a:r>
              <a:rPr lang="en-US" dirty="0" smtClean="0"/>
              <a:t>Con – expensive </a:t>
            </a:r>
          </a:p>
          <a:p>
            <a:r>
              <a:rPr lang="en-US" dirty="0" smtClean="0"/>
              <a:t>Best approach</a:t>
            </a:r>
          </a:p>
          <a:p>
            <a:pPr lvl="1"/>
            <a:r>
              <a:rPr lang="en-US" dirty="0" smtClean="0"/>
              <a:t>Use </a:t>
            </a:r>
            <a:r>
              <a:rPr lang="en-US" smtClean="0"/>
              <a:t>all four </a:t>
            </a:r>
            <a:r>
              <a:rPr lang="en-US" dirty="0" smtClean="0"/>
              <a:t>layers, stop execution at first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61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hard problems –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sleep function simulated?</a:t>
            </a:r>
          </a:p>
          <a:p>
            <a:pPr lvl="1"/>
            <a:r>
              <a:rPr lang="en-US" dirty="0"/>
              <a:t>No (89%)</a:t>
            </a:r>
          </a:p>
          <a:p>
            <a:pPr lvl="2"/>
            <a:r>
              <a:rPr lang="en-US" dirty="0"/>
              <a:t>Sleep for a certain amount of time</a:t>
            </a:r>
          </a:p>
          <a:p>
            <a:pPr lvl="2"/>
            <a:r>
              <a:rPr lang="en-US" dirty="0"/>
              <a:t>Reach timeout limit (5 minutes)</a:t>
            </a:r>
          </a:p>
          <a:p>
            <a:pPr lvl="2"/>
            <a:r>
              <a:rPr lang="en-US" dirty="0" smtClean="0"/>
              <a:t>PROFIT</a:t>
            </a:r>
          </a:p>
          <a:p>
            <a:pPr lvl="1"/>
            <a:r>
              <a:rPr lang="en-US" dirty="0" smtClean="0"/>
              <a:t>Yes (11%)</a:t>
            </a:r>
          </a:p>
          <a:p>
            <a:pPr lvl="2"/>
            <a:r>
              <a:rPr lang="en-US" dirty="0" smtClean="0"/>
              <a:t>Easy </a:t>
            </a:r>
            <a:r>
              <a:rPr lang="en-US" dirty="0"/>
              <a:t>to </a:t>
            </a:r>
            <a:r>
              <a:rPr lang="en-US" dirty="0" smtClean="0"/>
              <a:t>detect</a:t>
            </a:r>
          </a:p>
          <a:p>
            <a:pPr lvl="2"/>
            <a:r>
              <a:rPr lang="en-US" dirty="0" smtClean="0"/>
              <a:t>Detect it and quit</a:t>
            </a:r>
          </a:p>
          <a:p>
            <a:pPr lvl="2"/>
            <a:r>
              <a:rPr lang="en-US" dirty="0" smtClean="0"/>
              <a:t>PROFIT</a:t>
            </a:r>
          </a:p>
          <a:p>
            <a:pPr lvl="2"/>
            <a:endParaRPr lang="en-US" dirty="0"/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Continuous sandboxing</a:t>
            </a:r>
          </a:p>
        </p:txBody>
      </p:sp>
    </p:spTree>
    <p:extLst>
      <p:ext uri="{BB962C8B-B14F-4D97-AF65-F5344CB8AC3E}">
        <p14:creationId xmlns:p14="http://schemas.microsoft.com/office/powerpoint/2010/main" xmlns="" val="12657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hard problems –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Network connection</a:t>
            </a:r>
          </a:p>
          <a:p>
            <a:r>
              <a:rPr lang="en-US" dirty="0" smtClean="0"/>
              <a:t>Is there a HTTP connection to the Internet (directly or proxy)?</a:t>
            </a:r>
          </a:p>
          <a:p>
            <a:pPr lvl="1"/>
            <a:r>
              <a:rPr lang="en-US" dirty="0" smtClean="0"/>
              <a:t>Yes</a:t>
            </a:r>
          </a:p>
          <a:p>
            <a:pPr lvl="2"/>
            <a:r>
              <a:rPr lang="en-US" dirty="0" smtClean="0"/>
              <a:t>Leak some data – e.g. multiple screenshots</a:t>
            </a:r>
          </a:p>
          <a:p>
            <a:pPr lvl="2"/>
            <a:r>
              <a:rPr lang="en-US" dirty="0" smtClean="0"/>
              <a:t>Decide on server side</a:t>
            </a:r>
          </a:p>
          <a:p>
            <a:pPr lvl="2"/>
            <a:r>
              <a:rPr lang="en-US" dirty="0" smtClean="0"/>
              <a:t>PROFIT</a:t>
            </a:r>
          </a:p>
          <a:p>
            <a:pPr lvl="1"/>
            <a:r>
              <a:rPr lang="en-US" dirty="0" smtClean="0"/>
              <a:t>No</a:t>
            </a:r>
          </a:p>
          <a:p>
            <a:pPr lvl="2"/>
            <a:r>
              <a:rPr lang="en-US" dirty="0" smtClean="0"/>
              <a:t>If you don’t target </a:t>
            </a:r>
            <a:r>
              <a:rPr lang="en-US" dirty="0" err="1" smtClean="0"/>
              <a:t>airgapped</a:t>
            </a:r>
            <a:r>
              <a:rPr lang="en-US" dirty="0" smtClean="0"/>
              <a:t> machines, it’s safe to quit</a:t>
            </a:r>
          </a:p>
          <a:p>
            <a:pPr lvl="2"/>
            <a:r>
              <a:rPr lang="en-US" dirty="0" smtClean="0"/>
              <a:t>PROFIT</a:t>
            </a:r>
          </a:p>
          <a:p>
            <a:pPr lvl="1"/>
            <a:r>
              <a:rPr lang="en-US" dirty="0" smtClean="0"/>
              <a:t>There is one, but it is emulated</a:t>
            </a:r>
          </a:p>
          <a:p>
            <a:pPr lvl="2"/>
            <a:r>
              <a:rPr lang="en-US" dirty="0" smtClean="0"/>
              <a:t>Detect it by downloading a known object</a:t>
            </a:r>
          </a:p>
          <a:p>
            <a:pPr lvl="2"/>
            <a:r>
              <a:rPr lang="en-US" dirty="0" smtClean="0"/>
              <a:t>Calculate hash</a:t>
            </a:r>
          </a:p>
          <a:p>
            <a:pPr lvl="2"/>
            <a:r>
              <a:rPr lang="en-US" dirty="0" smtClean="0"/>
              <a:t>Compare</a:t>
            </a:r>
          </a:p>
          <a:p>
            <a:pPr lvl="2"/>
            <a:r>
              <a:rPr lang="en-US" dirty="0" smtClean="0"/>
              <a:t>PROFIT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82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Malware writers (penetration testers)</a:t>
            </a:r>
          </a:p>
          <a:p>
            <a:pPr marL="914400" lvl="1" indent="-457200"/>
            <a:r>
              <a:rPr lang="en-US" dirty="0"/>
              <a:t>It is </a:t>
            </a:r>
            <a:r>
              <a:rPr lang="en-US" dirty="0" smtClean="0"/>
              <a:t>incredibly </a:t>
            </a:r>
            <a:r>
              <a:rPr lang="en-US" dirty="0"/>
              <a:t>easy to evade </a:t>
            </a:r>
            <a:r>
              <a:rPr lang="en-US" dirty="0" smtClean="0"/>
              <a:t>static and dynamic analysis</a:t>
            </a:r>
          </a:p>
          <a:p>
            <a:pPr marL="914400" lvl="1" indent="-457200"/>
            <a:r>
              <a:rPr lang="en-US" dirty="0" smtClean="0"/>
              <a:t>Manual analysis is hard (or impossible) to defeat</a:t>
            </a:r>
          </a:p>
          <a:p>
            <a:pPr marL="1371600" lvl="2" indent="-457200"/>
            <a:r>
              <a:rPr lang="en-US" dirty="0" smtClean="0"/>
              <a:t>But possible with lot of samples and new tricks on the long run!</a:t>
            </a:r>
            <a:endParaRPr lang="en-US" dirty="0"/>
          </a:p>
          <a:p>
            <a:r>
              <a:rPr lang="en-US" dirty="0" smtClean="0"/>
              <a:t>Sandbox developers</a:t>
            </a:r>
          </a:p>
          <a:p>
            <a:pPr marL="914400" lvl="1" indent="-457200"/>
            <a:r>
              <a:rPr lang="en-US" dirty="0"/>
              <a:t>If you are selling your sandbox for </a:t>
            </a:r>
            <a:r>
              <a:rPr lang="en-US" dirty="0" smtClean="0"/>
              <a:t>$$</a:t>
            </a:r>
            <a:r>
              <a:rPr lang="en-US" dirty="0"/>
              <a:t>$</a:t>
            </a:r>
            <a:r>
              <a:rPr lang="en-US" dirty="0" smtClean="0"/>
              <a:t>, </a:t>
            </a:r>
            <a:r>
              <a:rPr lang="en-US" dirty="0"/>
              <a:t>try </a:t>
            </a:r>
            <a:r>
              <a:rPr lang="en-US" dirty="0" smtClean="0"/>
              <a:t>harder</a:t>
            </a:r>
          </a:p>
          <a:p>
            <a:pPr marL="914400" lvl="1" indent="-457200"/>
            <a:r>
              <a:rPr lang="en-US" dirty="0" smtClean="0"/>
              <a:t>Dump a real user workstation and keep updated with user behavior</a:t>
            </a:r>
          </a:p>
          <a:p>
            <a:pPr marL="914400" lvl="1" indent="-457200"/>
            <a:r>
              <a:rPr lang="en-US" dirty="0" smtClean="0"/>
              <a:t>It is hard to do it right, but easy to do it wrong</a:t>
            </a:r>
            <a:endParaRPr lang="en-US" dirty="0"/>
          </a:p>
          <a:p>
            <a:pPr indent="-228600"/>
            <a:r>
              <a:rPr lang="en-US" dirty="0" smtClean="0"/>
              <a:t>Blue team/defensive side</a:t>
            </a:r>
          </a:p>
          <a:p>
            <a:pPr marL="914400" lvl="1" indent="-457200"/>
            <a:r>
              <a:rPr lang="en-US" dirty="0" smtClean="0"/>
              <a:t>Test your sandbox before buying</a:t>
            </a:r>
          </a:p>
          <a:p>
            <a:pPr marL="914400" lvl="1" indent="-457200"/>
            <a:r>
              <a:rPr lang="en-US" dirty="0" smtClean="0"/>
              <a:t>Customize your sandbox to match your desktops</a:t>
            </a:r>
          </a:p>
          <a:p>
            <a:pPr marL="914400" lvl="1" indent="-457200"/>
            <a:r>
              <a:rPr lang="en-US" dirty="0" smtClean="0"/>
              <a:t>Don’t trust the marketing/sales department</a:t>
            </a:r>
          </a:p>
          <a:p>
            <a:pPr marL="914400" lvl="1" indent="-457200"/>
            <a:r>
              <a:rPr lang="en-US" dirty="0" smtClean="0"/>
              <a:t>There are some good sandboxes out there!</a:t>
            </a:r>
          </a:p>
          <a:p>
            <a:pPr indent="-2286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029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may I help you?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you analyzing malware and don’t know why it is not running on your sandbox</a:t>
            </a:r>
            <a:r>
              <a:rPr lang="en-US" dirty="0" smtClean="0"/>
              <a:t>?</a:t>
            </a:r>
          </a:p>
          <a:p>
            <a:r>
              <a:rPr lang="en-US" dirty="0" smtClean="0"/>
              <a:t>Are you writing a malware during </a:t>
            </a:r>
            <a:r>
              <a:rPr lang="en-US" dirty="0" err="1" smtClean="0"/>
              <a:t>pentest</a:t>
            </a:r>
            <a:r>
              <a:rPr lang="en-US" dirty="0" smtClean="0"/>
              <a:t>?</a:t>
            </a:r>
          </a:p>
          <a:p>
            <a:r>
              <a:rPr lang="en-US" dirty="0" smtClean="0"/>
              <a:t>Are you developing a new malware analysis sandbox?</a:t>
            </a:r>
          </a:p>
          <a:p>
            <a:r>
              <a:rPr lang="en-US" dirty="0" smtClean="0"/>
              <a:t>Are you testing malware analysis sandboxes, because you want to buy one?</a:t>
            </a:r>
          </a:p>
          <a:p>
            <a:r>
              <a:rPr lang="en-US" dirty="0" smtClean="0"/>
              <a:t>Are you bored and just want to watch a fun presentation?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97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5032375"/>
          </a:xfrm>
        </p:spPr>
        <p:txBody>
          <a:bodyPr>
            <a:noAutofit/>
          </a:bodyPr>
          <a:lstStyle/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github.com/hfiref0x/VMDE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https://github.com/hfiref0x/VBoxHardenedLoader</a:t>
            </a:r>
            <a:endParaRPr lang="en-US" sz="2000" dirty="0" smtClean="0">
              <a:hlinkClick r:id="rId3"/>
            </a:endParaRPr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www.kernelmode.info/forum/viewtopic.php?f=11&amp;t=1911</a:t>
            </a:r>
            <a:endParaRPr lang="en-US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blog.michaelboman.org/2014/01/making </a:t>
            </a:r>
            <a:r>
              <a:rPr lang="en-US" sz="2000" dirty="0" err="1" smtClean="0">
                <a:hlinkClick r:id="rId3"/>
              </a:rPr>
              <a:t>virtualbox</a:t>
            </a:r>
            <a:r>
              <a:rPr lang="en-US" sz="2000" dirty="0" smtClean="0">
                <a:hlinkClick r:id="rId3"/>
              </a:rPr>
              <a:t> nearly undetectable.html</a:t>
            </a:r>
            <a:endParaRPr lang="en-US" sz="2000" dirty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github.com/wmetcalf/buildcuckoo trusty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://avtracker.info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r>
              <a:rPr lang="en-US" sz="2000" dirty="0">
                <a:hlinkClick r:id="rId6"/>
              </a:rPr>
              <a:t>http://jbremer.org/vmcloak2</a:t>
            </a:r>
            <a:r>
              <a:rPr lang="en-US" sz="2000" dirty="0" smtClean="0">
                <a:hlinkClick r:id="rId6"/>
              </a:rPr>
              <a:t>/</a:t>
            </a:r>
            <a:endParaRPr lang="en-US" sz="2000" dirty="0" smtClean="0"/>
          </a:p>
          <a:p>
            <a:r>
              <a:rPr lang="en-US" sz="2000" dirty="0">
                <a:hlinkClick r:id="rId7"/>
              </a:rPr>
              <a:t>https://</a:t>
            </a:r>
            <a:r>
              <a:rPr lang="en-US" sz="2000" dirty="0" smtClean="0">
                <a:hlinkClick r:id="rId7"/>
              </a:rPr>
              <a:t>www.youtube.com/watch?v=Ez_Gl5D_BV0</a:t>
            </a:r>
            <a:endParaRPr lang="en-US" sz="2000" dirty="0" smtClean="0"/>
          </a:p>
          <a:p>
            <a:r>
              <a:rPr lang="en-US" sz="2000" dirty="0">
                <a:hlinkClick r:id="rId8"/>
              </a:rPr>
              <a:t>https://</a:t>
            </a:r>
            <a:r>
              <a:rPr lang="en-US" sz="2000" dirty="0" smtClean="0">
                <a:hlinkClick r:id="rId8"/>
              </a:rPr>
              <a:t>github.com/Yara-Rules/rules/blob/master/antidebug.yar</a:t>
            </a:r>
            <a:endParaRPr lang="en-US" sz="2000" dirty="0" smtClean="0"/>
          </a:p>
          <a:p>
            <a:r>
              <a:rPr lang="en-US" sz="2000" dirty="0">
                <a:hlinkClick r:id="rId9"/>
              </a:rPr>
              <a:t>http://</a:t>
            </a:r>
            <a:r>
              <a:rPr lang="en-US" sz="2000" dirty="0" smtClean="0">
                <a:hlinkClick r:id="rId9"/>
              </a:rPr>
              <a:t>www.securitygalore.com/site3/vmd1-advisory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555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3613"/>
            <a:ext cx="7886700" cy="1325563"/>
          </a:xfrm>
        </p:spPr>
        <p:txBody>
          <a:bodyPr/>
          <a:lstStyle/>
          <a:p>
            <a:r>
              <a:rPr lang="en-US" dirty="0" smtClean="0"/>
              <a:t>Hack the planet! One computer at a time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5"/>
            <a:ext cx="5669281" cy="4351339"/>
          </a:xfrm>
        </p:spPr>
        <p:txBody>
          <a:bodyPr>
            <a:normAutofit fontScale="77500" lnSpcReduction="20000"/>
          </a:bodyPr>
          <a:lstStyle/>
          <a:p>
            <a:pPr marL="342865" indent="-342865" algn="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dirty="0">
                <a:hlinkClick r:id="rId2"/>
              </a:rPr>
              <a:t>https://github.com/MRGEffitas/Sandbox_tester</a:t>
            </a:r>
          </a:p>
          <a:p>
            <a:pPr marL="342865" indent="-342865" algn="r">
              <a:lnSpc>
                <a:spcPct val="150000"/>
              </a:lnSpc>
              <a:spcBef>
                <a:spcPts val="600"/>
              </a:spcBef>
              <a:defRPr/>
            </a:pPr>
            <a:r>
              <a:rPr lang="hu-HU" dirty="0" err="1" smtClean="0">
                <a:hlinkClick r:id="rId2"/>
              </a:rPr>
              <a:t>zoltan.balazs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mrg-effitas.com</a:t>
            </a:r>
            <a:endParaRPr lang="hu-HU" dirty="0"/>
          </a:p>
          <a:p>
            <a:pPr marL="342865" indent="-342865" algn="r">
              <a:lnSpc>
                <a:spcPct val="150000"/>
              </a:lnSpc>
              <a:spcBef>
                <a:spcPts val="600"/>
              </a:spcBef>
              <a:defRPr/>
            </a:pPr>
            <a:r>
              <a:rPr lang="hu-HU" dirty="0">
                <a:hlinkClick r:id="rId3"/>
              </a:rPr>
              <a:t>https://hu.linkedin.com/in/zbalazs</a:t>
            </a:r>
            <a:endParaRPr lang="en-US" dirty="0"/>
          </a:p>
          <a:p>
            <a:pPr marL="342865" indent="-342865" algn="r">
              <a:lnSpc>
                <a:spcPct val="150000"/>
              </a:lnSpc>
              <a:spcBef>
                <a:spcPts val="600"/>
              </a:spcBef>
              <a:defRPr/>
            </a:pPr>
            <a:r>
              <a:rPr lang="hu-HU" dirty="0" err="1"/>
              <a:t>Twitter</a:t>
            </a:r>
            <a:r>
              <a:rPr lang="hu-HU" dirty="0"/>
              <a:t> – @zh4ck</a:t>
            </a:r>
            <a:endParaRPr lang="en-US" dirty="0"/>
          </a:p>
          <a:p>
            <a:pPr marL="342865" indent="-342865" algn="r">
              <a:lnSpc>
                <a:spcPct val="150000"/>
              </a:lnSpc>
              <a:spcBef>
                <a:spcPts val="600"/>
              </a:spcBef>
              <a:defRPr/>
            </a:pPr>
            <a:r>
              <a:rPr lang="hu-HU" dirty="0" err="1">
                <a:hlinkClick r:id="rId4"/>
              </a:rPr>
              <a:t>www.slideshare.net</a:t>
            </a:r>
            <a:r>
              <a:rPr lang="hu-HU" dirty="0">
                <a:hlinkClick r:id="rId4"/>
              </a:rPr>
              <a:t>/bz98</a:t>
            </a:r>
            <a:endParaRPr lang="en-US" dirty="0"/>
          </a:p>
          <a:p>
            <a:pPr marL="342865" indent="-342865" algn="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dirty="0"/>
              <a:t>Greetz to </a:t>
            </a:r>
            <a:r>
              <a:rPr lang="en-US" dirty="0" smtClean="0"/>
              <a:t>@</a:t>
            </a:r>
            <a:r>
              <a:rPr lang="en-US" dirty="0" err="1" smtClean="0"/>
              <a:t>CrySySLab</a:t>
            </a:r>
            <a:r>
              <a:rPr lang="en-US" dirty="0"/>
              <a:t>, @</a:t>
            </a:r>
            <a:r>
              <a:rPr lang="en-US" dirty="0" err="1"/>
              <a:t>SpamAndHex</a:t>
            </a:r>
            <a:endParaRPr lang="en-US" dirty="0"/>
          </a:p>
          <a:p>
            <a:pPr marL="342865" indent="-342865" algn="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dirty="0"/>
              <a:t>JumpESPJump.blogspot.com</a:t>
            </a:r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711" y="1904365"/>
            <a:ext cx="3097782" cy="193611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6545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malware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Static automated – malware is not started</a:t>
            </a:r>
          </a:p>
          <a:p>
            <a:pPr lvl="1"/>
            <a:r>
              <a:rPr lang="en-US" dirty="0" smtClean="0"/>
              <a:t>Easy to bypass</a:t>
            </a:r>
          </a:p>
          <a:p>
            <a:pPr marL="0" indent="0">
              <a:buNone/>
            </a:pPr>
            <a:r>
              <a:rPr lang="en-US" dirty="0" smtClean="0"/>
              <a:t>Dynamic automated – malware is started</a:t>
            </a:r>
          </a:p>
          <a:p>
            <a:pPr lvl="1"/>
            <a:r>
              <a:rPr lang="en-US" dirty="0" smtClean="0"/>
              <a:t>This presentation is about this type of analysis</a:t>
            </a:r>
          </a:p>
          <a:p>
            <a:pPr marL="0" indent="0">
              <a:buNone/>
            </a:pPr>
            <a:r>
              <a:rPr lang="en-US" dirty="0" smtClean="0"/>
              <a:t>Manual</a:t>
            </a:r>
          </a:p>
          <a:p>
            <a:pPr lvl="1"/>
            <a:r>
              <a:rPr lang="en-US" dirty="0" smtClean="0"/>
              <a:t>Hard to keep up with daily </a:t>
            </a:r>
            <a:r>
              <a:rPr lang="en-US" dirty="0"/>
              <a:t>4</a:t>
            </a:r>
            <a:r>
              <a:rPr lang="en-US" dirty="0" smtClean="0"/>
              <a:t>00 000 new samples</a:t>
            </a:r>
          </a:p>
          <a:p>
            <a:pPr lvl="1"/>
            <a:r>
              <a:rPr lang="en-US" dirty="0" smtClean="0"/>
              <a:t>Analysis can take days, even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95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2617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This is the sandbox I want to talk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12135"/>
            <a:ext cx="7886700" cy="4064828"/>
          </a:xfrm>
        </p:spPr>
        <p:txBody>
          <a:bodyPr/>
          <a:lstStyle/>
          <a:p>
            <a:r>
              <a:rPr lang="en-US" dirty="0" smtClean="0"/>
              <a:t>Malware </a:t>
            </a:r>
            <a:r>
              <a:rPr lang="en-US" dirty="0"/>
              <a:t>analysis </a:t>
            </a:r>
            <a:r>
              <a:rPr lang="en-US" dirty="0" smtClean="0"/>
              <a:t>sandbox</a:t>
            </a:r>
          </a:p>
          <a:p>
            <a:r>
              <a:rPr lang="en-US" dirty="0" smtClean="0"/>
              <a:t>Breach </a:t>
            </a:r>
            <a:r>
              <a:rPr lang="en-US" dirty="0"/>
              <a:t>detection </a:t>
            </a:r>
            <a:r>
              <a:rPr lang="en-US" dirty="0" smtClean="0"/>
              <a:t>system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(</a:t>
            </a:r>
            <a:r>
              <a:rPr lang="en-US" dirty="0" err="1" smtClean="0"/>
              <a:t>dvanced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ersistent</a:t>
            </a:r>
            <a:r>
              <a:rPr lang="en-US" dirty="0" smtClean="0"/>
              <a:t>) </a:t>
            </a:r>
            <a:r>
              <a:rPr lang="en-US" b="1" dirty="0" smtClean="0"/>
              <a:t>T</a:t>
            </a:r>
            <a:r>
              <a:rPr lang="en-US" dirty="0" smtClean="0"/>
              <a:t>(</a:t>
            </a:r>
            <a:r>
              <a:rPr lang="en-US" dirty="0" err="1" smtClean="0"/>
              <a:t>hreats</a:t>
            </a:r>
            <a:r>
              <a:rPr lang="en-US" dirty="0" smtClean="0"/>
              <a:t>) detector</a:t>
            </a:r>
            <a:endParaRPr lang="en-US" dirty="0"/>
          </a:p>
          <a:p>
            <a:r>
              <a:rPr lang="en-US" dirty="0" smtClean="0"/>
              <a:t>Malware </a:t>
            </a:r>
            <a:r>
              <a:rPr lang="en-US" dirty="0" smtClean="0">
                <a:sym typeface="Wingdings" panose="05000000000000000000" pitchFamily="2" charset="2"/>
              </a:rPr>
              <a:t> ?????  alert/report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911" b="21361"/>
          <a:stretch/>
        </p:blipFill>
        <p:spPr>
          <a:xfrm>
            <a:off x="716880" y="4005068"/>
            <a:ext cx="6595950" cy="2855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1061" y="4623516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@norsec0de</a:t>
            </a:r>
          </a:p>
        </p:txBody>
      </p:sp>
    </p:spTree>
    <p:extLst>
      <p:ext uri="{BB962C8B-B14F-4D97-AF65-F5344CB8AC3E}">
        <p14:creationId xmlns="" xmlns:p14="http://schemas.microsoft.com/office/powerpoint/2010/main" val="5014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7119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What is my problem with these super cool sandboxes?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 is sometimes the </a:t>
            </a:r>
          </a:p>
          <a:p>
            <a:pPr marL="457200" lvl="1" indent="0">
              <a:buNone/>
            </a:pPr>
            <a:r>
              <a:rPr lang="en-US" dirty="0" smtClean="0"/>
              <a:t>marketing department</a:t>
            </a:r>
          </a:p>
          <a:p>
            <a:pPr marL="457200" lvl="1" indent="0">
              <a:buNone/>
            </a:pPr>
            <a:r>
              <a:rPr lang="en-US" dirty="0" smtClean="0"/>
              <a:t>price</a:t>
            </a:r>
          </a:p>
          <a:p>
            <a:pPr marL="457200" lvl="1" indent="0">
              <a:buNone/>
            </a:pPr>
            <a:r>
              <a:rPr lang="en-US" dirty="0" smtClean="0"/>
              <a:t>real value</a:t>
            </a:r>
          </a:p>
          <a:p>
            <a:pPr indent="-228600"/>
            <a:r>
              <a:rPr lang="en-US" dirty="0" smtClean="0"/>
              <a:t>There are exceptions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058949"/>
            <a:ext cx="4191000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778296"/>
            <a:ext cx="6172200" cy="77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151" y="5838301"/>
            <a:ext cx="6293861" cy="540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127" y="3707159"/>
            <a:ext cx="5476875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2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1621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anti APT </a:t>
            </a:r>
            <a:r>
              <a:rPr lang="en-US" dirty="0"/>
              <a:t>tools are no silver </a:t>
            </a:r>
            <a:r>
              <a:rPr lang="en-US" dirty="0" smtClean="0"/>
              <a:t>bullets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2" y="2157412"/>
            <a:ext cx="5229225" cy="4019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4080" y="4084321"/>
            <a:ext cx="278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http://bit.ly/1zZJkth</a:t>
            </a:r>
          </a:p>
        </p:txBody>
      </p:sp>
    </p:spTree>
    <p:extLst>
      <p:ext uri="{BB962C8B-B14F-4D97-AF65-F5344CB8AC3E}">
        <p14:creationId xmlns="" xmlns:p14="http://schemas.microsoft.com/office/powerpoint/2010/main" val="33921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$ £ ¥ € does it costs?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10 000 USD - 350 000 USD</a:t>
            </a:r>
          </a:p>
          <a:p>
            <a:r>
              <a:rPr lang="en-US" dirty="0" smtClean="0"/>
              <a:t>+ yearly maintenance up to 100 000 USD</a:t>
            </a:r>
          </a:p>
          <a:p>
            <a:r>
              <a:rPr lang="en-US" dirty="0" smtClean="0"/>
              <a:t>You can buy this “company car” for the same </a:t>
            </a:r>
            <a:r>
              <a:rPr lang="en-US" dirty="0" smtClean="0"/>
              <a:t>price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9" y="3408184"/>
            <a:ext cx="6829425" cy="300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21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12981</TotalTime>
  <Words>1307</Words>
  <Application>Microsoft Office PowerPoint</Application>
  <PresentationFormat>On-screen Show (4:3)</PresentationFormat>
  <Paragraphs>308</Paragraphs>
  <Slides>41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Sandbox detection:  leak, abuse, test</vt:lpstr>
      <vt:lpstr>root@kali:~# whoami</vt:lpstr>
      <vt:lpstr>root@kali:~# whoami</vt:lpstr>
      <vt:lpstr>How may I help you?</vt:lpstr>
      <vt:lpstr>Current malware analysis</vt:lpstr>
      <vt:lpstr>This is the sandbox I want to talk about</vt:lpstr>
      <vt:lpstr>What is my problem with these super cool sandboxes?</vt:lpstr>
      <vt:lpstr>New anti APT tools are no silver bullets</vt:lpstr>
      <vt:lpstr>How much $ £ ¥ € does it costs?</vt:lpstr>
      <vt:lpstr>Malware analysis sandbox – past and present</vt:lpstr>
      <vt:lpstr>Why attackers pentesters evade dynamic analysis via hiding in the shadows?</vt:lpstr>
      <vt:lpstr>Slide 12</vt:lpstr>
      <vt:lpstr>How Hacking Team malware evades detection when #YourBoySerge is not around</vt:lpstr>
      <vt:lpstr>What’s wrong with the current sandbox detection techniques?</vt:lpstr>
      <vt:lpstr>Workstation disguised as a VM</vt:lpstr>
      <vt:lpstr>Slide 16</vt:lpstr>
      <vt:lpstr>Demo</vt:lpstr>
      <vt:lpstr>How to interpret results</vt:lpstr>
      <vt:lpstr>Screen resolution</vt:lpstr>
      <vt:lpstr>Screen resolution</vt:lpstr>
      <vt:lpstr>Installed software</vt:lpstr>
      <vt:lpstr>Running processes on sandboxes</vt:lpstr>
      <vt:lpstr>CPU type</vt:lpstr>
      <vt:lpstr>CPU 2</vt:lpstr>
      <vt:lpstr>Computer system – which one can be your real target (e.g. CEO)</vt:lpstr>
      <vt:lpstr>Mouse</vt:lpstr>
      <vt:lpstr>Memory size</vt:lpstr>
      <vt:lpstr>Machine name</vt:lpstr>
      <vt:lpstr>Slide 29</vt:lpstr>
      <vt:lpstr>Slide 30</vt:lpstr>
      <vt:lpstr>Slide 31</vt:lpstr>
      <vt:lpstr>Slide 32</vt:lpstr>
      <vt:lpstr>USB Flash Drive</vt:lpstr>
      <vt:lpstr>Printer</vt:lpstr>
      <vt:lpstr>Recently modified/created files</vt:lpstr>
      <vt:lpstr>Where to implement these sandbox detection methods?</vt:lpstr>
      <vt:lpstr>The hard problems – Part 1</vt:lpstr>
      <vt:lpstr>The hard problems – Part 2</vt:lpstr>
      <vt:lpstr>Lessons learned</vt:lpstr>
      <vt:lpstr>The basics</vt:lpstr>
      <vt:lpstr>Hack the planet! One computer at a time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Sandbox mapping</dc:title>
  <dc:creator>Zoltan Balazs</dc:creator>
  <cp:lastModifiedBy>test</cp:lastModifiedBy>
  <cp:revision>392</cp:revision>
  <dcterms:created xsi:type="dcterms:W3CDTF">2015-03-12T12:50:29Z</dcterms:created>
  <dcterms:modified xsi:type="dcterms:W3CDTF">2016-03-10T14:16:40Z</dcterms:modified>
</cp:coreProperties>
</file>