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6f73a04f_0_0:notes"/>
          <p:cNvSpPr/>
          <p:nvPr>
            <p:ph idx="2" type="sldImg"/>
          </p:nvPr>
        </p:nvSpPr>
        <p:spPr>
          <a:xfrm>
            <a:off x="381186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fb73696eb6_0_446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fb73696eb6_0_4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fb73696eb6_0_452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fb73696eb6_0_4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fb73696eb6_0_466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fb73696eb6_0_4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b73696eb6_0_473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fb73696eb6_0_4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But memory needs to be shared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b73696eb6_0_506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fb73696eb6_0_5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</a:t>
            </a:r>
            <a:r>
              <a:rPr lang="en"/>
              <a:t>oing gradually into deeper technical details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fb73696eb6_0_517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fb73696eb6_0_5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fb73696eb6_0_536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fb73696eb6_0_5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fb78a1f764_0_1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fb78a1f76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fb78a1f764_0_6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fb78a1f76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fb78a1f764_0_41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fb78a1f764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b73696eb6_0_279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fb73696eb6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research was done in my free time, mostly in the month between Zimperium and NextSilicon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f687565d52_0_19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f687565d5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f687565d52_0_25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f687565d5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f687565d52_0_42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f687565d52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f687565d52_0_20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f687565d52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The offset is into the buffer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fcdd5be953_0_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fcdd5be9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fd8f1c3903_0_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fd8f1c39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user mode process needs to make the kernel do all of this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f687565d52_0_226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f687565d52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687565d52_0_258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687565d52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f687565d52_0_234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f687565d52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from there it goes to and back from the trustlet like I discussed before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f687565d52_0_283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f687565d52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83d094b04_0_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83d094b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f687565d52_0_289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f687565d52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f687565d52_0_315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f687565d52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f687565d52_0_333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f687565d52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f687565d52_0_339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f687565d52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f687565d52_0_345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f687565d52_0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make it easier, let’s say it’s even the same ION fd</a:t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f687565d52_0_364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f687565d52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make it easier, let’s say it’s even the same ION fd</a:t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12c0b716b82_0_67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12c0b716b82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make it easier, let’s say it’s even the same ION fd</a:t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f687565d52_0_418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f687565d52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</a:t>
            </a:r>
            <a:r>
              <a:rPr b="1" lang="en"/>
              <a:t>ixing between input buffer and whitelisted buffer was probably not the smartest thing</a:t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12c0b716b82_0_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12c0b716b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f6875661b6_0_78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f6875661b6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fb73696eb6_0_44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fb73696eb6_0_4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gf6875661b6_0_84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3" name="Google Shape;543;gf6875661b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f6875661b6_0_9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f6875661b6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finding the vulnerability, I looked more and found this extra detail about how the whitelisting works</a:t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fd42a14ebc_0_13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fd42a14eb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fd42a14ebc_0_1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fd42a14eb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fd42a14ebc_0_42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Google Shape;595;gfd42a14eb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12c2bff2ec0_0_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12c2bff2e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fd42a14ebc_1_36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fd42a14ebc_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gfd42a14ebc_3_18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8" name="Google Shape;648;gfd42a14ebc_3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Instead of size, we now have count</a:t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fd42a14ebc_5_1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fd42a14ebc_5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fd8dff6ebf_0_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" name="Google Shape;668;gfd8dff6eb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b73696eb6_0_403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fb73696eb6_0_4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Closed source is also a motivation</a:t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gfd8dff6ebf_0_14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7" name="Google Shape;677;gfd8dff6eb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3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fd765cb7ed_0_52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5" name="Google Shape;685;gfd765cb7ed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fd765cb7ed_0_74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fd765cb7ed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0x88888888 and 0xdeadbeef can change, but the important thing is the zeroes in the high 4 bytes</a:t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gfd765cb7ed_0_92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8" name="Google Shape;718;gfd765cb7ed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8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gfd765cb7ed_0_107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" name="Google Shape;730;gfd765cb7ed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We’ll get other whitelist entries, but this is the only relevant one</a:t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gfd765cb7ed_0_124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Google Shape;744;gfd765cb7ed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gfd54bf6f0c_0_12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5" name="Google Shape;765;gfd54bf6f0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0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g137c8c5877e_0_4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2" name="Google Shape;772;g137c8c5877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8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gfd54bf6f0c_0_271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" name="Google Shape;780;gfd54bf6f0c_0_2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example: SELinux bit</a:t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6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gfd54bf6f0c_0_28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8" name="Google Shape;788;gfd54bf6f0c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b73696eb6_0_298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fb73696eb6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3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gfd54bf6f0c_0_286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5" name="Google Shape;795;gfd54bf6f0c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hardcore technical part is over</a:t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gfd54bf6f0c_0_292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1" name="Google Shape;801;gfd54bf6f0c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Although I obviously can’t test that it bypasses MTE, there really is every reason that it should</a:t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8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fd765cb7ed_0_7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fd765cb7e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5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g133517208f9_0_64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7" name="Google Shape;817;g133517208f9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3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g133517208f9_0_77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5" name="Google Shape;825;g133517208f9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3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g133517208f9_0_86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5" name="Google Shape;835;g133517208f9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3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gfd765cb7ed_0_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5" name="Google Shape;845;gfd765cb7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 think perhaps one of the reasons this bug was not found before is that the other side (QSEE) is closed source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133517208f9_0_52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g133517208f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7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Google Shape;858;gfd765cb7ed_0_45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9" name="Google Shape;859;gfd765cb7e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b73696eb6_0_306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b73696eb6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Samsung/Exynos TrustZone is much more researched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b73696eb6_0_381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fb73696eb6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b73696eb6_0_409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fb73696eb6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Focus on the t</a:t>
            </a:r>
            <a:r>
              <a:rPr b="1" lang="en"/>
              <a:t>erminology </a:t>
            </a:r>
            <a:endParaRPr b="1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witter.com/tamir_zb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4.png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Relationship Id="rId3" Type="http://schemas.openxmlformats.org/officeDocument/2006/relationships/hyperlink" Target="https://github.com/secmob/TiYunZong-An-Exploit-Chain-to-Remotely-Root-Modern-Android-Devices/blob/master/us-20-Gong-TiYunZong-An-Exploit-Chain-to-Remotely-Root-Modern-Android-Devices-wp.pdf" TargetMode="External"/><Relationship Id="rId4" Type="http://schemas.openxmlformats.org/officeDocument/2006/relationships/hyperlink" Target="https://googleprojectzero.blogspot.com/2020/09/attacking-qualcomm-adreno-gpu.html" TargetMode="External"/><Relationship Id="rId5" Type="http://schemas.openxmlformats.org/officeDocument/2006/relationships/hyperlink" Target="https://github.blog/2022-07-27-corrupting-memory-without-memory-corruption/" TargetMode="Externa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Relationship Id="rId3" Type="http://schemas.openxmlformats.org/officeDocument/2006/relationships/hyperlink" Target="https://googleprojectzero.github.io/0days-in-the-wild/0day-RCAs/2021/CVE-2021-1905.html" TargetMode="Externa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Relationship Id="rId3" Type="http://schemas.openxmlformats.org/officeDocument/2006/relationships/hyperlink" Target="https://googleprojectzero.github.io/0days-in-the-wild/0day-RCAs/2021/CVE-2021-1905.html" TargetMode="Externa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Relationship Id="rId3" Type="http://schemas.openxmlformats.org/officeDocument/2006/relationships/hyperlink" Target="https://googleprojectzero.github.io/0days-in-the-wild/0day-RCAs/2021/CVE-2021-1905.html" TargetMode="Externa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bits-please.blogspot.com" TargetMode="External"/><Relationship Id="rId4" Type="http://schemas.openxmlformats.org/officeDocument/2006/relationships/hyperlink" Target="https://cfp.recon.cx/media/tz_apps_fuzz.pdf" TargetMode="External"/><Relationship Id="rId5" Type="http://schemas.openxmlformats.org/officeDocument/2006/relationships/hyperlink" Target="https://www.youtube.com/watch?v=FMHshq5e3ck" TargetMode="External"/><Relationship Id="rId6" Type="http://schemas.openxmlformats.org/officeDocument/2006/relationships/hyperlink" Target="https://www.youtube.com/watch?v=FMHshq5e3ck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17035"/>
            <a:ext cx="8588100" cy="258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980"/>
              <a:t>Elevating the TrustZone to Achieve a Powerful Android Kernel Exploit</a:t>
            </a:r>
            <a:endParaRPr sz="398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982915"/>
            <a:ext cx="60561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Tamir Zahavi-Brunner</a:t>
            </a:r>
            <a:endParaRPr sz="2400"/>
          </a:p>
        </p:txBody>
      </p:sp>
      <p:pic>
        <p:nvPicPr>
          <p:cNvPr descr="https://nullcon.net/static/nullcon_webpages/images/logo.png"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8350" y="4039150"/>
            <a:ext cx="594325" cy="63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Details</a:t>
            </a:r>
            <a:endParaRPr/>
          </a:p>
        </p:txBody>
      </p:sp>
      <p:sp>
        <p:nvSpPr>
          <p:cNvPr id="149" name="Google Shape;14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Preface</a:t>
            </a:r>
            <a:endParaRPr/>
          </a:p>
        </p:txBody>
      </p:sp>
      <p:sp>
        <p:nvSpPr>
          <p:cNvPr id="155" name="Google Shape;15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This is not a full root vulnerability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 order to exploit it you need access to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/dev/qseecom</a:t>
            </a:r>
            <a:r>
              <a:rPr lang="en"/>
              <a:t>, which is only accessible by some privileged Android services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It only works on Qualcomm devices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BUT: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My main idea is not to just achieve “one more root exploit”, but rather discuss new and interesting exploitation techniques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It is still a very powerful kernel exploit that works on all Qualcomm devices/versions</a:t>
            </a:r>
            <a:endParaRPr/>
          </a:p>
        </p:txBody>
      </p:sp>
      <p:sp>
        <p:nvSpPr>
          <p:cNvPr id="156" name="Google Shape;15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QSEE Memory Access Model</a:t>
            </a:r>
            <a:endParaRPr/>
          </a:p>
        </p:txBody>
      </p:sp>
      <p:sp>
        <p:nvSpPr>
          <p:cNvPr id="162" name="Google Shape;16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Unlike </a:t>
            </a:r>
            <a:r>
              <a:rPr lang="en"/>
              <a:t>the </a:t>
            </a:r>
            <a:r>
              <a:rPr lang="en"/>
              <a:t>Linux kernel which operates in virtual addresses, QSEE operates in physical addresses*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Linux kernel can’t access QSEE’s region of physical addresses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QSEE kernel has full access to the Linux kernel memory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Trustlets memory accesses are limited by the QSEE kernel, so normally can’t access the Linux kernel</a:t>
            </a:r>
            <a:endParaRPr/>
          </a:p>
        </p:txBody>
      </p:sp>
      <p:sp>
        <p:nvSpPr>
          <p:cNvPr id="163" name="Google Shape;16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4" name="Google Shape;164;p24"/>
          <p:cNvSpPr txBox="1"/>
          <p:nvPr/>
        </p:nvSpPr>
        <p:spPr>
          <a:xfrm>
            <a:off x="311700" y="4679955"/>
            <a:ext cx="59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*Actually they are virtual addresses which mirror the physical addresses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/>
              <a:t>QSEE Memory Access Model</a:t>
            </a:r>
            <a:endParaRPr sz="28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520"/>
          </a:p>
        </p:txBody>
      </p:sp>
      <p:sp>
        <p:nvSpPr>
          <p:cNvPr id="170" name="Google Shape;17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Physical address space:</a:t>
            </a:r>
            <a:endParaRPr/>
          </a:p>
        </p:txBody>
      </p:sp>
      <p:sp>
        <p:nvSpPr>
          <p:cNvPr id="171" name="Google Shape;171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2" name="Google Shape;172;p25"/>
          <p:cNvSpPr/>
          <p:nvPr/>
        </p:nvSpPr>
        <p:spPr>
          <a:xfrm>
            <a:off x="236575" y="2181105"/>
            <a:ext cx="1439400" cy="39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  <p:cxnSp>
        <p:nvCxnSpPr>
          <p:cNvPr id="173" name="Google Shape;173;p25"/>
          <p:cNvCxnSpPr/>
          <p:nvPr/>
        </p:nvCxnSpPr>
        <p:spPr>
          <a:xfrm flipH="1" rot="10800000">
            <a:off x="1675925" y="1279005"/>
            <a:ext cx="2253000" cy="90210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74" name="Google Shape;174;p25"/>
          <p:cNvCxnSpPr/>
          <p:nvPr/>
        </p:nvCxnSpPr>
        <p:spPr>
          <a:xfrm>
            <a:off x="1686250" y="2581043"/>
            <a:ext cx="2263200" cy="146970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175" name="Google Shape;175;p25"/>
          <p:cNvSpPr/>
          <p:nvPr/>
        </p:nvSpPr>
        <p:spPr>
          <a:xfrm>
            <a:off x="3967500" y="1260270"/>
            <a:ext cx="1209000" cy="28278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Normal Memory</a:t>
            </a:r>
            <a:endParaRPr sz="1100"/>
          </a:p>
        </p:txBody>
      </p:sp>
      <p:sp>
        <p:nvSpPr>
          <p:cNvPr id="176" name="Google Shape;176;p25"/>
          <p:cNvSpPr/>
          <p:nvPr/>
        </p:nvSpPr>
        <p:spPr>
          <a:xfrm>
            <a:off x="2179475" y="2581043"/>
            <a:ext cx="1439400" cy="274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User mode process</a:t>
            </a:r>
            <a:endParaRPr sz="1100"/>
          </a:p>
        </p:txBody>
      </p:sp>
      <p:cxnSp>
        <p:nvCxnSpPr>
          <p:cNvPr id="177" name="Google Shape;177;p25"/>
          <p:cNvCxnSpPr/>
          <p:nvPr/>
        </p:nvCxnSpPr>
        <p:spPr>
          <a:xfrm flipH="1" rot="10800000">
            <a:off x="3618875" y="2404343"/>
            <a:ext cx="351300" cy="17670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25"/>
          <p:cNvCxnSpPr/>
          <p:nvPr/>
        </p:nvCxnSpPr>
        <p:spPr>
          <a:xfrm>
            <a:off x="3618875" y="2828970"/>
            <a:ext cx="341100" cy="15210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25"/>
          <p:cNvCxnSpPr/>
          <p:nvPr/>
        </p:nvCxnSpPr>
        <p:spPr>
          <a:xfrm>
            <a:off x="3967500" y="2404193"/>
            <a:ext cx="1209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25"/>
          <p:cNvCxnSpPr/>
          <p:nvPr/>
        </p:nvCxnSpPr>
        <p:spPr>
          <a:xfrm>
            <a:off x="3970225" y="2980980"/>
            <a:ext cx="1209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81" name="Google Shape;181;p25"/>
          <p:cNvGrpSpPr/>
          <p:nvPr/>
        </p:nvGrpSpPr>
        <p:grpSpPr>
          <a:xfrm>
            <a:off x="3967500" y="1260270"/>
            <a:ext cx="5053650" cy="3664710"/>
            <a:chOff x="3967500" y="1400300"/>
            <a:chExt cx="5053650" cy="4071900"/>
          </a:xfrm>
        </p:grpSpPr>
        <p:sp>
          <p:nvSpPr>
            <p:cNvPr id="182" name="Google Shape;182;p25"/>
            <p:cNvSpPr/>
            <p:nvPr/>
          </p:nvSpPr>
          <p:spPr>
            <a:xfrm>
              <a:off x="3967500" y="4542200"/>
              <a:ext cx="1209000" cy="930000"/>
            </a:xfrm>
            <a:prstGeom prst="rect">
              <a:avLst/>
            </a:prstGeom>
            <a:solidFill>
              <a:srgbClr val="93C47D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Secure Memory</a:t>
              </a:r>
              <a:endParaRPr sz="1100"/>
            </a:p>
          </p:txBody>
        </p:sp>
        <p:sp>
          <p:nvSpPr>
            <p:cNvPr id="183" name="Google Shape;183;p25"/>
            <p:cNvSpPr/>
            <p:nvPr/>
          </p:nvSpPr>
          <p:spPr>
            <a:xfrm>
              <a:off x="7581750" y="2423450"/>
              <a:ext cx="1439400" cy="437400"/>
            </a:xfrm>
            <a:prstGeom prst="rect">
              <a:avLst/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QSEE</a:t>
              </a:r>
              <a:r>
                <a:rPr lang="en"/>
                <a:t> kernel</a:t>
              </a:r>
              <a:endParaRPr/>
            </a:p>
          </p:txBody>
        </p:sp>
        <p:cxnSp>
          <p:nvCxnSpPr>
            <p:cNvPr id="184" name="Google Shape;184;p25"/>
            <p:cNvCxnSpPr/>
            <p:nvPr/>
          </p:nvCxnSpPr>
          <p:spPr>
            <a:xfrm>
              <a:off x="5176500" y="1400300"/>
              <a:ext cx="2400600" cy="1012800"/>
            </a:xfrm>
            <a:prstGeom prst="straightConnector1">
              <a:avLst/>
            </a:prstGeom>
            <a:noFill/>
            <a:ln cap="flat" cmpd="sng" w="19050">
              <a:solidFill>
                <a:srgbClr val="93C47D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85" name="Google Shape;185;p25"/>
            <p:cNvCxnSpPr/>
            <p:nvPr/>
          </p:nvCxnSpPr>
          <p:spPr>
            <a:xfrm flipH="1" rot="10800000">
              <a:off x="5200000" y="2867725"/>
              <a:ext cx="2377200" cy="2573400"/>
            </a:xfrm>
            <a:prstGeom prst="straightConnector1">
              <a:avLst/>
            </a:prstGeom>
            <a:noFill/>
            <a:ln cap="flat" cmpd="sng" w="19050">
              <a:solidFill>
                <a:srgbClr val="93C47D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86" name="Google Shape;186;p25"/>
            <p:cNvSpPr/>
            <p:nvPr/>
          </p:nvSpPr>
          <p:spPr>
            <a:xfrm>
              <a:off x="6057825" y="5057031"/>
              <a:ext cx="888900" cy="304800"/>
            </a:xfrm>
            <a:prstGeom prst="rect">
              <a:avLst/>
            </a:prstGeom>
            <a:solidFill>
              <a:srgbClr val="93C47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/>
                <a:t>Trustlet</a:t>
              </a:r>
              <a:endParaRPr sz="1100"/>
            </a:p>
          </p:txBody>
        </p:sp>
        <p:cxnSp>
          <p:nvCxnSpPr>
            <p:cNvPr id="187" name="Google Shape;187;p25"/>
            <p:cNvCxnSpPr/>
            <p:nvPr/>
          </p:nvCxnSpPr>
          <p:spPr>
            <a:xfrm>
              <a:off x="3970225" y="5007200"/>
              <a:ext cx="1209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8" name="Google Shape;188;p25"/>
            <p:cNvCxnSpPr/>
            <p:nvPr/>
          </p:nvCxnSpPr>
          <p:spPr>
            <a:xfrm>
              <a:off x="3967500" y="5148994"/>
              <a:ext cx="1209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9" name="Google Shape;189;p25"/>
            <p:cNvCxnSpPr/>
            <p:nvPr/>
          </p:nvCxnSpPr>
          <p:spPr>
            <a:xfrm>
              <a:off x="5176500" y="5007200"/>
              <a:ext cx="912300" cy="70500"/>
            </a:xfrm>
            <a:prstGeom prst="straightConnector1">
              <a:avLst/>
            </a:prstGeom>
            <a:noFill/>
            <a:ln cap="flat" cmpd="sng" w="19050">
              <a:solidFill>
                <a:srgbClr val="93C47D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90" name="Google Shape;190;p25"/>
            <p:cNvCxnSpPr/>
            <p:nvPr/>
          </p:nvCxnSpPr>
          <p:spPr>
            <a:xfrm>
              <a:off x="5171615" y="5144940"/>
              <a:ext cx="886200" cy="201600"/>
            </a:xfrm>
            <a:prstGeom prst="straightConnector1">
              <a:avLst/>
            </a:prstGeom>
            <a:noFill/>
            <a:ln cap="flat" cmpd="sng" w="19050">
              <a:solidFill>
                <a:srgbClr val="93C47D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</a:t>
            </a:r>
            <a:endParaRPr/>
          </a:p>
        </p:txBody>
      </p:sp>
      <p:sp>
        <p:nvSpPr>
          <p:cNvPr id="196" name="Google Shape;196;p26"/>
          <p:cNvSpPr txBox="1"/>
          <p:nvPr>
            <p:ph idx="1" type="body"/>
          </p:nvPr>
        </p:nvSpPr>
        <p:spPr>
          <a:xfrm>
            <a:off x="311700" y="1152474"/>
            <a:ext cx="8520600" cy="113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vulnerability is in QSEECom, so I’ll start with the background: How </a:t>
            </a:r>
            <a:r>
              <a:rPr lang="en"/>
              <a:t>communication</a:t>
            </a:r>
            <a:r>
              <a:rPr lang="en"/>
              <a:t> works between the other components</a:t>
            </a:r>
            <a:endParaRPr/>
          </a:p>
        </p:txBody>
      </p:sp>
      <p:sp>
        <p:nvSpPr>
          <p:cNvPr id="197" name="Google Shape;197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8" name="Google Shape;198;p26"/>
          <p:cNvSpPr/>
          <p:nvPr/>
        </p:nvSpPr>
        <p:spPr>
          <a:xfrm>
            <a:off x="1559475" y="3951408"/>
            <a:ext cx="2286600" cy="69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  <p:sp>
        <p:nvSpPr>
          <p:cNvPr id="199" name="Google Shape;199;p26"/>
          <p:cNvSpPr/>
          <p:nvPr/>
        </p:nvSpPr>
        <p:spPr>
          <a:xfrm>
            <a:off x="5827625" y="3951408"/>
            <a:ext cx="2286600" cy="6930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QSEE kernel</a:t>
            </a:r>
            <a:endParaRPr/>
          </a:p>
        </p:txBody>
      </p:sp>
      <p:cxnSp>
        <p:nvCxnSpPr>
          <p:cNvPr id="200" name="Google Shape;200;p26"/>
          <p:cNvCxnSpPr/>
          <p:nvPr/>
        </p:nvCxnSpPr>
        <p:spPr>
          <a:xfrm>
            <a:off x="3846150" y="4297953"/>
            <a:ext cx="1981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201" name="Google Shape;201;p26"/>
          <p:cNvSpPr/>
          <p:nvPr/>
        </p:nvSpPr>
        <p:spPr>
          <a:xfrm>
            <a:off x="5827625" y="2786493"/>
            <a:ext cx="2286600" cy="6930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Trustlet</a:t>
            </a:r>
            <a:endParaRPr/>
          </a:p>
        </p:txBody>
      </p:sp>
      <p:cxnSp>
        <p:nvCxnSpPr>
          <p:cNvPr id="202" name="Google Shape;202;p26"/>
          <p:cNvCxnSpPr/>
          <p:nvPr/>
        </p:nvCxnSpPr>
        <p:spPr>
          <a:xfrm>
            <a:off x="6970925" y="3466218"/>
            <a:ext cx="0" cy="485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Simple version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7"/>
          <p:cNvSpPr txBox="1"/>
          <p:nvPr>
            <p:ph idx="1" type="body"/>
          </p:nvPr>
        </p:nvSpPr>
        <p:spPr>
          <a:xfrm>
            <a:off x="311706" y="1246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IPC/RPC: Send input, receive output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Linux kernel calls the Secure World through something called SMC </a:t>
            </a:r>
            <a:r>
              <a:rPr lang="en" sz="1400">
                <a:solidFill>
                  <a:schemeClr val="lt2"/>
                </a:solidFill>
              </a:rPr>
              <a:t>(Secure Monitor Call, kind of like a system call)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 this SMC, it provides two physical address pointers to buffers in the Normal World memory, one for input and one for output (alongside sizes of course)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The QSEE kernel gives the trustlet access to these buffers</a:t>
            </a:r>
            <a:endParaRPr/>
          </a:p>
        </p:txBody>
      </p:sp>
      <p:sp>
        <p:nvSpPr>
          <p:cNvPr id="209" name="Google Shape;209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Simple version</a:t>
            </a:r>
            <a:endParaRPr/>
          </a:p>
        </p:txBody>
      </p:sp>
      <p:sp>
        <p:nvSpPr>
          <p:cNvPr id="215" name="Google Shape;215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6" name="Google Shape;216;p28"/>
          <p:cNvSpPr/>
          <p:nvPr/>
        </p:nvSpPr>
        <p:spPr>
          <a:xfrm>
            <a:off x="3967500" y="2821545"/>
            <a:ext cx="1209000" cy="184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Normal Memory</a:t>
            </a:r>
            <a:endParaRPr sz="1100"/>
          </a:p>
        </p:txBody>
      </p:sp>
      <p:sp>
        <p:nvSpPr>
          <p:cNvPr id="217" name="Google Shape;217;p28"/>
          <p:cNvSpPr/>
          <p:nvPr/>
        </p:nvSpPr>
        <p:spPr>
          <a:xfrm>
            <a:off x="3967500" y="3539070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18" name="Google Shape;218;p28"/>
          <p:cNvGrpSpPr/>
          <p:nvPr/>
        </p:nvGrpSpPr>
        <p:grpSpPr>
          <a:xfrm>
            <a:off x="3967500" y="2013705"/>
            <a:ext cx="1209000" cy="1897425"/>
            <a:chOff x="3967500" y="2237450"/>
            <a:chExt cx="1209000" cy="2108250"/>
          </a:xfrm>
        </p:grpSpPr>
        <p:sp>
          <p:nvSpPr>
            <p:cNvPr id="219" name="Google Shape;219;p28"/>
            <p:cNvSpPr/>
            <p:nvPr/>
          </p:nvSpPr>
          <p:spPr>
            <a:xfrm>
              <a:off x="3967500" y="4139000"/>
              <a:ext cx="1209000" cy="20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20" name="Google Shape;220;p28"/>
            <p:cNvCxnSpPr>
              <a:endCxn id="217" idx="1"/>
            </p:cNvCxnSpPr>
            <p:nvPr/>
          </p:nvCxnSpPr>
          <p:spPr>
            <a:xfrm rot="5400000">
              <a:off x="3198900" y="3016233"/>
              <a:ext cx="1788000" cy="250800"/>
            </a:xfrm>
            <a:prstGeom prst="curvedConnector4">
              <a:avLst>
                <a:gd fmla="val 47110" name="adj1"/>
                <a:gd fmla="val 342045" name="adj2"/>
              </a:avLst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  <p:cxnSp>
          <p:nvCxnSpPr>
            <p:cNvPr id="221" name="Google Shape;221;p28"/>
            <p:cNvCxnSpPr>
              <a:endCxn id="219" idx="3"/>
            </p:cNvCxnSpPr>
            <p:nvPr/>
          </p:nvCxnSpPr>
          <p:spPr>
            <a:xfrm flipH="1" rot="-5400000">
              <a:off x="4005000" y="3070850"/>
              <a:ext cx="2004900" cy="338100"/>
            </a:xfrm>
            <a:prstGeom prst="curvedConnector4">
              <a:avLst>
                <a:gd fmla="val 38659" name="adj1"/>
                <a:gd fmla="val 278120" name="adj2"/>
              </a:avLst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222" name="Google Shape;222;p28"/>
          <p:cNvCxnSpPr/>
          <p:nvPr/>
        </p:nvCxnSpPr>
        <p:spPr>
          <a:xfrm>
            <a:off x="3581225" y="1996130"/>
            <a:ext cx="1981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3" name="Google Shape;223;p28"/>
          <p:cNvSpPr/>
          <p:nvPr/>
        </p:nvSpPr>
        <p:spPr>
          <a:xfrm>
            <a:off x="1294625" y="1948455"/>
            <a:ext cx="2286600" cy="457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  <p:sp>
        <p:nvSpPr>
          <p:cNvPr id="224" name="Google Shape;224;p28"/>
          <p:cNvSpPr/>
          <p:nvPr/>
        </p:nvSpPr>
        <p:spPr>
          <a:xfrm>
            <a:off x="5562775" y="1948455"/>
            <a:ext cx="2286600" cy="4578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QSEE kernel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oogle Shape;229;p29"/>
          <p:cNvGrpSpPr/>
          <p:nvPr/>
        </p:nvGrpSpPr>
        <p:grpSpPr>
          <a:xfrm>
            <a:off x="5176375" y="1711916"/>
            <a:ext cx="1529700" cy="2202120"/>
            <a:chOff x="5176375" y="1902129"/>
            <a:chExt cx="1529700" cy="2446800"/>
          </a:xfrm>
        </p:grpSpPr>
        <p:cxnSp>
          <p:nvCxnSpPr>
            <p:cNvPr id="230" name="Google Shape;230;p29"/>
            <p:cNvCxnSpPr>
              <a:endCxn id="231" idx="2"/>
            </p:cNvCxnSpPr>
            <p:nvPr/>
          </p:nvCxnSpPr>
          <p:spPr>
            <a:xfrm flipH="1" rot="10800000">
              <a:off x="5176375" y="1902129"/>
              <a:ext cx="1529700" cy="2040300"/>
            </a:xfrm>
            <a:prstGeom prst="straightConnector1">
              <a:avLst/>
            </a:prstGeom>
            <a:noFill/>
            <a:ln cap="flat" cmpd="sng" w="19050">
              <a:solidFill>
                <a:srgbClr val="93C47D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32" name="Google Shape;232;p29"/>
            <p:cNvCxnSpPr>
              <a:endCxn id="231" idx="2"/>
            </p:cNvCxnSpPr>
            <p:nvPr/>
          </p:nvCxnSpPr>
          <p:spPr>
            <a:xfrm flipH="1" rot="10800000">
              <a:off x="5178775" y="1902129"/>
              <a:ext cx="1527300" cy="2446800"/>
            </a:xfrm>
            <a:prstGeom prst="straightConnector1">
              <a:avLst/>
            </a:prstGeom>
            <a:noFill/>
            <a:ln cap="flat" cmpd="sng" w="19050">
              <a:solidFill>
                <a:srgbClr val="93C47D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sp>
        <p:nvSpPr>
          <p:cNvPr id="233" name="Google Shape;23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Simple version</a:t>
            </a:r>
            <a:endParaRPr/>
          </a:p>
        </p:txBody>
      </p:sp>
      <p:sp>
        <p:nvSpPr>
          <p:cNvPr id="234" name="Google Shape;234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5" name="Google Shape;235;p29"/>
          <p:cNvSpPr/>
          <p:nvPr/>
        </p:nvSpPr>
        <p:spPr>
          <a:xfrm>
            <a:off x="3967500" y="2821545"/>
            <a:ext cx="1209000" cy="184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Normal Memory</a:t>
            </a:r>
            <a:endParaRPr sz="1100"/>
          </a:p>
        </p:txBody>
      </p:sp>
      <p:sp>
        <p:nvSpPr>
          <p:cNvPr id="236" name="Google Shape;236;p29"/>
          <p:cNvSpPr/>
          <p:nvPr/>
        </p:nvSpPr>
        <p:spPr>
          <a:xfrm>
            <a:off x="3967500" y="3539070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</p:txBody>
      </p:sp>
      <p:sp>
        <p:nvSpPr>
          <p:cNvPr id="237" name="Google Shape;237;p29"/>
          <p:cNvSpPr/>
          <p:nvPr/>
        </p:nvSpPr>
        <p:spPr>
          <a:xfrm>
            <a:off x="3967500" y="3725100"/>
            <a:ext cx="1209000" cy="186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9"/>
          <p:cNvSpPr/>
          <p:nvPr/>
        </p:nvSpPr>
        <p:spPr>
          <a:xfrm>
            <a:off x="5562775" y="1948455"/>
            <a:ext cx="2286600" cy="4578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QSEE kernel</a:t>
            </a:r>
            <a:endParaRPr/>
          </a:p>
        </p:txBody>
      </p:sp>
      <p:sp>
        <p:nvSpPr>
          <p:cNvPr id="231" name="Google Shape;231;p29"/>
          <p:cNvSpPr/>
          <p:nvPr/>
        </p:nvSpPr>
        <p:spPr>
          <a:xfrm>
            <a:off x="5562775" y="1254116"/>
            <a:ext cx="2286600" cy="4578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Trustlet</a:t>
            </a:r>
            <a:endParaRPr/>
          </a:p>
        </p:txBody>
      </p:sp>
      <p:sp>
        <p:nvSpPr>
          <p:cNvPr id="239" name="Google Shape;239;p29"/>
          <p:cNvSpPr/>
          <p:nvPr/>
        </p:nvSpPr>
        <p:spPr>
          <a:xfrm>
            <a:off x="1294625" y="1948455"/>
            <a:ext cx="2286600" cy="457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Simple version</a:t>
            </a:r>
            <a:endParaRPr/>
          </a:p>
        </p:txBody>
      </p:sp>
      <p:sp>
        <p:nvSpPr>
          <p:cNvPr id="245" name="Google Shape;245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6" name="Google Shape;246;p30"/>
          <p:cNvSpPr/>
          <p:nvPr/>
        </p:nvSpPr>
        <p:spPr>
          <a:xfrm>
            <a:off x="3967500" y="2821545"/>
            <a:ext cx="1209000" cy="184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Normal Memory</a:t>
            </a:r>
            <a:endParaRPr sz="1100"/>
          </a:p>
        </p:txBody>
      </p:sp>
      <p:sp>
        <p:nvSpPr>
          <p:cNvPr id="247" name="Google Shape;247;p30"/>
          <p:cNvSpPr/>
          <p:nvPr/>
        </p:nvSpPr>
        <p:spPr>
          <a:xfrm>
            <a:off x="3967500" y="3539070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</p:txBody>
      </p:sp>
      <p:sp>
        <p:nvSpPr>
          <p:cNvPr id="248" name="Google Shape;248;p30"/>
          <p:cNvSpPr/>
          <p:nvPr/>
        </p:nvSpPr>
        <p:spPr>
          <a:xfrm>
            <a:off x="3967500" y="3725100"/>
            <a:ext cx="1209000" cy="186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30"/>
          <p:cNvSpPr/>
          <p:nvPr/>
        </p:nvSpPr>
        <p:spPr>
          <a:xfrm>
            <a:off x="5562775" y="1254116"/>
            <a:ext cx="2286600" cy="4578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Trustlet</a:t>
            </a:r>
            <a:endParaRPr/>
          </a:p>
        </p:txBody>
      </p:sp>
      <p:cxnSp>
        <p:nvCxnSpPr>
          <p:cNvPr id="250" name="Google Shape;250;p30"/>
          <p:cNvCxnSpPr/>
          <p:nvPr/>
        </p:nvCxnSpPr>
        <p:spPr>
          <a:xfrm flipH="1">
            <a:off x="5176425" y="1716053"/>
            <a:ext cx="1739100" cy="1925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251" name="Google Shape;251;p30"/>
          <p:cNvSpPr/>
          <p:nvPr/>
        </p:nvSpPr>
        <p:spPr>
          <a:xfrm>
            <a:off x="1294625" y="1948455"/>
            <a:ext cx="2286600" cy="457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  <p:grpSp>
        <p:nvGrpSpPr>
          <p:cNvPr id="252" name="Google Shape;252;p30"/>
          <p:cNvGrpSpPr/>
          <p:nvPr/>
        </p:nvGrpSpPr>
        <p:grpSpPr>
          <a:xfrm>
            <a:off x="3967475" y="1716053"/>
            <a:ext cx="3103075" cy="2195078"/>
            <a:chOff x="3967475" y="1906725"/>
            <a:chExt cx="3103075" cy="2438975"/>
          </a:xfrm>
        </p:grpSpPr>
        <p:sp>
          <p:nvSpPr>
            <p:cNvPr id="253" name="Google Shape;253;p30"/>
            <p:cNvSpPr/>
            <p:nvPr/>
          </p:nvSpPr>
          <p:spPr>
            <a:xfrm>
              <a:off x="3967475" y="4139000"/>
              <a:ext cx="1209000" cy="206700"/>
            </a:xfrm>
            <a:prstGeom prst="rect">
              <a:avLst/>
            </a:prstGeom>
            <a:solidFill>
              <a:srgbClr val="D5A6B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nsolas"/>
                  <a:ea typeface="Consolas"/>
                  <a:cs typeface="Consolas"/>
                  <a:sym typeface="Consolas"/>
                </a:rPr>
                <a:t>Output</a:t>
              </a:r>
              <a:endParaRPr/>
            </a:p>
          </p:txBody>
        </p:sp>
        <p:cxnSp>
          <p:nvCxnSpPr>
            <p:cNvPr id="254" name="Google Shape;254;p30"/>
            <p:cNvCxnSpPr/>
            <p:nvPr/>
          </p:nvCxnSpPr>
          <p:spPr>
            <a:xfrm flipH="1">
              <a:off x="5176350" y="1906725"/>
              <a:ext cx="1894200" cy="233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Simple version</a:t>
            </a:r>
            <a:endParaRPr/>
          </a:p>
        </p:txBody>
      </p:sp>
      <p:sp>
        <p:nvSpPr>
          <p:cNvPr id="260" name="Google Shape;260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1" name="Google Shape;261;p31"/>
          <p:cNvSpPr/>
          <p:nvPr/>
        </p:nvSpPr>
        <p:spPr>
          <a:xfrm>
            <a:off x="3967500" y="2821545"/>
            <a:ext cx="1209000" cy="184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Normal Memory</a:t>
            </a:r>
            <a:endParaRPr sz="1100"/>
          </a:p>
        </p:txBody>
      </p:sp>
      <p:sp>
        <p:nvSpPr>
          <p:cNvPr id="262" name="Google Shape;262;p31"/>
          <p:cNvSpPr/>
          <p:nvPr/>
        </p:nvSpPr>
        <p:spPr>
          <a:xfrm>
            <a:off x="3967500" y="3539070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</p:txBody>
      </p:sp>
      <p:sp>
        <p:nvSpPr>
          <p:cNvPr id="263" name="Google Shape;263;p31"/>
          <p:cNvSpPr/>
          <p:nvPr/>
        </p:nvSpPr>
        <p:spPr>
          <a:xfrm>
            <a:off x="3967500" y="3725100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264" name="Google Shape;264;p31"/>
          <p:cNvCxnSpPr>
            <a:stCxn id="265" idx="2"/>
            <a:endCxn id="263" idx="1"/>
          </p:cNvCxnSpPr>
          <p:nvPr/>
        </p:nvCxnSpPr>
        <p:spPr>
          <a:xfrm>
            <a:off x="2437925" y="2406255"/>
            <a:ext cx="1529700" cy="1411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265" name="Google Shape;265;p31"/>
          <p:cNvSpPr/>
          <p:nvPr/>
        </p:nvSpPr>
        <p:spPr>
          <a:xfrm>
            <a:off x="1294625" y="1948455"/>
            <a:ext cx="2286600" cy="457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  <p:sp>
        <p:nvSpPr>
          <p:cNvPr id="266" name="Google Shape;266;p31"/>
          <p:cNvSpPr/>
          <p:nvPr/>
        </p:nvSpPr>
        <p:spPr>
          <a:xfrm>
            <a:off x="5562775" y="1254116"/>
            <a:ext cx="2286600" cy="4578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Trustlet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me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32300"/>
            <a:ext cx="8520600" cy="35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Tamir Zahavi-Brunner (Twitter: </a:t>
            </a:r>
            <a:r>
              <a:rPr lang="en" u="sng">
                <a:solidFill>
                  <a:schemeClr val="hlink"/>
                </a:solidFill>
                <a:hlinkClick r:id="rId3"/>
              </a:rPr>
              <a:t>@tamir_zb</a:t>
            </a:r>
            <a:r>
              <a:rPr lang="en"/>
              <a:t>)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Previously: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Security research at IDF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Android vulnerability research at Zimperium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Software engineer at NextSilicon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200"/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More complex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input buffer can have pointers to other buffers in Normal World memory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The Linux kernel can provide up to 4 </a:t>
            </a:r>
            <a:r>
              <a:rPr b="1" lang="en"/>
              <a:t>whitelist entries</a:t>
            </a:r>
            <a:r>
              <a:rPr lang="en"/>
              <a:t>, used to tell the QSEE kernel which other areas of Normal World memory it can </a:t>
            </a:r>
            <a:r>
              <a:rPr b="1" lang="en"/>
              <a:t>whitelist</a:t>
            </a:r>
            <a:r>
              <a:rPr lang="en"/>
              <a:t> for the trustlet</a:t>
            </a:r>
            <a:endParaRPr/>
          </a:p>
        </p:txBody>
      </p:sp>
      <p:sp>
        <p:nvSpPr>
          <p:cNvPr id="273" name="Google Shape;273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</a:t>
            </a:r>
            <a:r>
              <a:rPr lang="en"/>
              <a:t>Whitelist entries</a:t>
            </a:r>
            <a:endParaRPr/>
          </a:p>
        </p:txBody>
      </p:sp>
      <p:sp>
        <p:nvSpPr>
          <p:cNvPr id="279" name="Google Shape;27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0" name="Google Shape;280;p33"/>
          <p:cNvSpPr/>
          <p:nvPr/>
        </p:nvSpPr>
        <p:spPr>
          <a:xfrm>
            <a:off x="3967500" y="2821545"/>
            <a:ext cx="1209000" cy="184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Normal Memory</a:t>
            </a:r>
            <a:endParaRPr sz="1100"/>
          </a:p>
        </p:txBody>
      </p:sp>
      <p:sp>
        <p:nvSpPr>
          <p:cNvPr id="281" name="Google Shape;281;p33"/>
          <p:cNvSpPr/>
          <p:nvPr/>
        </p:nvSpPr>
        <p:spPr>
          <a:xfrm>
            <a:off x="3967500" y="3539070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2" name="Google Shape;282;p33"/>
          <p:cNvSpPr/>
          <p:nvPr/>
        </p:nvSpPr>
        <p:spPr>
          <a:xfrm>
            <a:off x="1294625" y="1948455"/>
            <a:ext cx="2286600" cy="457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  <p:sp>
        <p:nvSpPr>
          <p:cNvPr id="283" name="Google Shape;283;p33"/>
          <p:cNvSpPr/>
          <p:nvPr/>
        </p:nvSpPr>
        <p:spPr>
          <a:xfrm>
            <a:off x="5562775" y="1948455"/>
            <a:ext cx="2286600" cy="4578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QSEE kernel</a:t>
            </a:r>
            <a:endParaRPr/>
          </a:p>
        </p:txBody>
      </p:sp>
      <p:cxnSp>
        <p:nvCxnSpPr>
          <p:cNvPr id="284" name="Google Shape;284;p33"/>
          <p:cNvCxnSpPr>
            <a:stCxn id="281" idx="3"/>
            <a:endCxn id="285" idx="3"/>
          </p:cNvCxnSpPr>
          <p:nvPr/>
        </p:nvCxnSpPr>
        <p:spPr>
          <a:xfrm>
            <a:off x="5176500" y="3632070"/>
            <a:ext cx="600" cy="5208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rgbClr val="D5A6BD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285" name="Google Shape;285;p33"/>
          <p:cNvSpPr/>
          <p:nvPr/>
        </p:nvSpPr>
        <p:spPr>
          <a:xfrm>
            <a:off x="3967500" y="4059923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Input/Output</a:t>
            </a: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Whitelist entries</a:t>
            </a:r>
            <a:endParaRPr/>
          </a:p>
        </p:txBody>
      </p:sp>
      <p:sp>
        <p:nvSpPr>
          <p:cNvPr id="291" name="Google Shape;291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2" name="Google Shape;292;p34"/>
          <p:cNvSpPr/>
          <p:nvPr/>
        </p:nvSpPr>
        <p:spPr>
          <a:xfrm>
            <a:off x="3967500" y="2821545"/>
            <a:ext cx="1209000" cy="184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Normal Memory</a:t>
            </a:r>
            <a:endParaRPr sz="1100"/>
          </a:p>
        </p:txBody>
      </p:sp>
      <p:sp>
        <p:nvSpPr>
          <p:cNvPr id="293" name="Google Shape;293;p34"/>
          <p:cNvSpPr/>
          <p:nvPr/>
        </p:nvSpPr>
        <p:spPr>
          <a:xfrm>
            <a:off x="3967500" y="3539070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94" name="Google Shape;294;p34"/>
          <p:cNvGrpSpPr/>
          <p:nvPr/>
        </p:nvGrpSpPr>
        <p:grpSpPr>
          <a:xfrm>
            <a:off x="3967500" y="2013705"/>
            <a:ext cx="1209000" cy="1897425"/>
            <a:chOff x="3967500" y="2237450"/>
            <a:chExt cx="1209000" cy="2108250"/>
          </a:xfrm>
        </p:grpSpPr>
        <p:sp>
          <p:nvSpPr>
            <p:cNvPr id="295" name="Google Shape;295;p34"/>
            <p:cNvSpPr/>
            <p:nvPr/>
          </p:nvSpPr>
          <p:spPr>
            <a:xfrm>
              <a:off x="3967500" y="4139000"/>
              <a:ext cx="1209000" cy="20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96" name="Google Shape;296;p34"/>
            <p:cNvCxnSpPr>
              <a:endCxn id="293" idx="1"/>
            </p:cNvCxnSpPr>
            <p:nvPr/>
          </p:nvCxnSpPr>
          <p:spPr>
            <a:xfrm rot="5400000">
              <a:off x="3198900" y="3016233"/>
              <a:ext cx="1788000" cy="250800"/>
            </a:xfrm>
            <a:prstGeom prst="curvedConnector4">
              <a:avLst>
                <a:gd fmla="val 47110" name="adj1"/>
                <a:gd fmla="val 342045" name="adj2"/>
              </a:avLst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  <p:cxnSp>
          <p:nvCxnSpPr>
            <p:cNvPr id="297" name="Google Shape;297;p34"/>
            <p:cNvCxnSpPr>
              <a:endCxn id="295" idx="3"/>
            </p:cNvCxnSpPr>
            <p:nvPr/>
          </p:nvCxnSpPr>
          <p:spPr>
            <a:xfrm flipH="1" rot="-5400000">
              <a:off x="4005000" y="3070850"/>
              <a:ext cx="2004900" cy="338100"/>
            </a:xfrm>
            <a:prstGeom prst="curvedConnector4">
              <a:avLst>
                <a:gd fmla="val 38659" name="adj1"/>
                <a:gd fmla="val 278120" name="adj2"/>
              </a:avLst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298" name="Google Shape;298;p34"/>
          <p:cNvCxnSpPr/>
          <p:nvPr/>
        </p:nvCxnSpPr>
        <p:spPr>
          <a:xfrm>
            <a:off x="3581225" y="1996130"/>
            <a:ext cx="1981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9" name="Google Shape;299;p34"/>
          <p:cNvSpPr/>
          <p:nvPr/>
        </p:nvSpPr>
        <p:spPr>
          <a:xfrm>
            <a:off x="1294625" y="1948455"/>
            <a:ext cx="2286600" cy="457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  <p:sp>
        <p:nvSpPr>
          <p:cNvPr id="300" name="Google Shape;300;p34"/>
          <p:cNvSpPr/>
          <p:nvPr/>
        </p:nvSpPr>
        <p:spPr>
          <a:xfrm>
            <a:off x="5562775" y="1948455"/>
            <a:ext cx="2286600" cy="4578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QSEE kernel</a:t>
            </a:r>
            <a:endParaRPr/>
          </a:p>
        </p:txBody>
      </p:sp>
      <p:grpSp>
        <p:nvGrpSpPr>
          <p:cNvPr id="301" name="Google Shape;301;p34"/>
          <p:cNvGrpSpPr/>
          <p:nvPr/>
        </p:nvGrpSpPr>
        <p:grpSpPr>
          <a:xfrm>
            <a:off x="3920850" y="1372050"/>
            <a:ext cx="1302300" cy="632338"/>
            <a:chOff x="3920850" y="1524500"/>
            <a:chExt cx="1302300" cy="702598"/>
          </a:xfrm>
        </p:grpSpPr>
        <p:sp>
          <p:nvSpPr>
            <p:cNvPr id="302" name="Google Shape;302;p34"/>
            <p:cNvSpPr/>
            <p:nvPr/>
          </p:nvSpPr>
          <p:spPr>
            <a:xfrm>
              <a:off x="3920850" y="1524500"/>
              <a:ext cx="1302300" cy="299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Whitelist entry</a:t>
              </a:r>
              <a:endParaRPr sz="1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cxnSp>
          <p:nvCxnSpPr>
            <p:cNvPr id="303" name="Google Shape;303;p34"/>
            <p:cNvCxnSpPr/>
            <p:nvPr/>
          </p:nvCxnSpPr>
          <p:spPr>
            <a:xfrm flipH="1">
              <a:off x="4569600" y="1824798"/>
              <a:ext cx="2400" cy="402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04" name="Google Shape;304;p34"/>
          <p:cNvSpPr/>
          <p:nvPr/>
        </p:nvSpPr>
        <p:spPr>
          <a:xfrm>
            <a:off x="3967500" y="4059923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Input/Output</a:t>
            </a: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305" name="Google Shape;305;p34"/>
          <p:cNvGrpSpPr/>
          <p:nvPr/>
        </p:nvGrpSpPr>
        <p:grpSpPr>
          <a:xfrm>
            <a:off x="2493600" y="3916800"/>
            <a:ext cx="1473900" cy="338580"/>
            <a:chOff x="2493600" y="4352000"/>
            <a:chExt cx="1473900" cy="376200"/>
          </a:xfrm>
        </p:grpSpPr>
        <p:cxnSp>
          <p:nvCxnSpPr>
            <p:cNvPr id="306" name="Google Shape;306;p34"/>
            <p:cNvCxnSpPr/>
            <p:nvPr/>
          </p:nvCxnSpPr>
          <p:spPr>
            <a:xfrm>
              <a:off x="3337200" y="4521360"/>
              <a:ext cx="630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07" name="Google Shape;307;p34"/>
            <p:cNvSpPr txBox="1"/>
            <p:nvPr/>
          </p:nvSpPr>
          <p:spPr>
            <a:xfrm>
              <a:off x="2493600" y="4352000"/>
              <a:ext cx="919800" cy="37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0xdeadbeef</a:t>
              </a:r>
              <a:endParaRPr sz="1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3" name="Google Shape;313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Whitelist entries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35"/>
          <p:cNvSpPr txBox="1"/>
          <p:nvPr>
            <p:ph type="title"/>
          </p:nvPr>
        </p:nvSpPr>
        <p:spPr>
          <a:xfrm>
            <a:off x="1190125" y="1800625"/>
            <a:ext cx="6852000" cy="80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ef be ad de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/>
          </a:p>
        </p:txBody>
      </p:sp>
      <p:grpSp>
        <p:nvGrpSpPr>
          <p:cNvPr id="315" name="Google Shape;315;p35"/>
          <p:cNvGrpSpPr/>
          <p:nvPr/>
        </p:nvGrpSpPr>
        <p:grpSpPr>
          <a:xfrm>
            <a:off x="807825" y="2915252"/>
            <a:ext cx="7719900" cy="774911"/>
            <a:chOff x="807825" y="3239169"/>
            <a:chExt cx="7719900" cy="861013"/>
          </a:xfrm>
        </p:grpSpPr>
        <p:sp>
          <p:nvSpPr>
            <p:cNvPr id="316" name="Google Shape;316;p35"/>
            <p:cNvSpPr/>
            <p:nvPr/>
          </p:nvSpPr>
          <p:spPr>
            <a:xfrm>
              <a:off x="807825" y="3239169"/>
              <a:ext cx="77199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Whitelist entry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17" name="Google Shape;317;p35"/>
            <p:cNvSpPr txBox="1"/>
            <p:nvPr/>
          </p:nvSpPr>
          <p:spPr>
            <a:xfrm>
              <a:off x="807825" y="3552975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4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18" name="Google Shape;318;p35"/>
            <p:cNvSpPr txBox="1"/>
            <p:nvPr/>
          </p:nvSpPr>
          <p:spPr>
            <a:xfrm>
              <a:off x="4763625" y="3552982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size = 0x10000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cxnSp>
        <p:nvCxnSpPr>
          <p:cNvPr id="319" name="Google Shape;319;p35"/>
          <p:cNvCxnSpPr/>
          <p:nvPr/>
        </p:nvCxnSpPr>
        <p:spPr>
          <a:xfrm rot="-5400000">
            <a:off x="2075950" y="2382683"/>
            <a:ext cx="1060200" cy="6201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FF9900"/>
            </a:solidFill>
            <a:prstDash val="dash"/>
            <a:round/>
            <a:headEnd len="med" w="med" type="none"/>
            <a:tailEnd len="med" w="med" type="triangle"/>
          </a:ln>
        </p:spPr>
      </p:cxnSp>
      <p:grpSp>
        <p:nvGrpSpPr>
          <p:cNvPr id="320" name="Google Shape;320;p35"/>
          <p:cNvGrpSpPr/>
          <p:nvPr/>
        </p:nvGrpSpPr>
        <p:grpSpPr>
          <a:xfrm>
            <a:off x="2926388" y="1513983"/>
            <a:ext cx="3348325" cy="629831"/>
            <a:chOff x="2926388" y="1682204"/>
            <a:chExt cx="3348325" cy="699812"/>
          </a:xfrm>
        </p:grpSpPr>
        <p:grpSp>
          <p:nvGrpSpPr>
            <p:cNvPr id="321" name="Google Shape;321;p35"/>
            <p:cNvGrpSpPr/>
            <p:nvPr/>
          </p:nvGrpSpPr>
          <p:grpSpPr>
            <a:xfrm>
              <a:off x="2926388" y="2051400"/>
              <a:ext cx="3348325" cy="330615"/>
              <a:chOff x="2905719" y="2051400"/>
              <a:chExt cx="3348325" cy="330615"/>
            </a:xfrm>
          </p:grpSpPr>
          <p:cxnSp>
            <p:nvCxnSpPr>
              <p:cNvPr id="322" name="Google Shape;322;p35"/>
              <p:cNvCxnSpPr/>
              <p:nvPr/>
            </p:nvCxnSpPr>
            <p:spPr>
              <a:xfrm>
                <a:off x="2905744" y="2051400"/>
                <a:ext cx="3348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23" name="Google Shape;323;p35"/>
              <p:cNvCxnSpPr/>
              <p:nvPr/>
            </p:nvCxnSpPr>
            <p:spPr>
              <a:xfrm>
                <a:off x="2905719" y="2051415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24" name="Google Shape;324;p35"/>
              <p:cNvCxnSpPr/>
              <p:nvPr/>
            </p:nvCxnSpPr>
            <p:spPr>
              <a:xfrm>
                <a:off x="6254044" y="2051415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25" name="Google Shape;325;p35"/>
            <p:cNvSpPr txBox="1"/>
            <p:nvPr/>
          </p:nvSpPr>
          <p:spPr>
            <a:xfrm>
              <a:off x="2926400" y="1682204"/>
              <a:ext cx="3348300" cy="47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9900"/>
                  </a:solidFill>
                  <a:latin typeface="Consolas"/>
                  <a:ea typeface="Consolas"/>
                  <a:cs typeface="Consolas"/>
                  <a:sym typeface="Consolas"/>
                </a:rPr>
                <a:t>0xdeadbeef</a:t>
              </a:r>
              <a:endParaRPr sz="16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326" name="Google Shape;326;p35"/>
          <p:cNvSpPr/>
          <p:nvPr/>
        </p:nvSpPr>
        <p:spPr>
          <a:xfrm>
            <a:off x="807825" y="1167278"/>
            <a:ext cx="7719900" cy="1441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1" name="Google Shape;331;p36"/>
          <p:cNvCxnSpPr/>
          <p:nvPr/>
        </p:nvCxnSpPr>
        <p:spPr>
          <a:xfrm flipH="1" rot="10800000">
            <a:off x="5176375" y="1716184"/>
            <a:ext cx="2224800" cy="2336700"/>
          </a:xfrm>
          <a:prstGeom prst="straightConnector1">
            <a:avLst/>
          </a:prstGeom>
          <a:noFill/>
          <a:ln cap="flat" cmpd="sng" w="19050">
            <a:solidFill>
              <a:srgbClr val="93C47D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32" name="Google Shape;332;p36"/>
          <p:cNvCxnSpPr/>
          <p:nvPr/>
        </p:nvCxnSpPr>
        <p:spPr>
          <a:xfrm flipH="1" rot="10800000">
            <a:off x="5176375" y="1716035"/>
            <a:ext cx="2235300" cy="2523900"/>
          </a:xfrm>
          <a:prstGeom prst="straightConnector1">
            <a:avLst/>
          </a:prstGeom>
          <a:noFill/>
          <a:ln cap="flat" cmpd="sng" w="19050">
            <a:solidFill>
              <a:srgbClr val="93C47D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333" name="Google Shape;333;p36"/>
          <p:cNvGrpSpPr/>
          <p:nvPr/>
        </p:nvGrpSpPr>
        <p:grpSpPr>
          <a:xfrm>
            <a:off x="5176375" y="1711916"/>
            <a:ext cx="1529700" cy="2202120"/>
            <a:chOff x="5176375" y="1902129"/>
            <a:chExt cx="1529700" cy="2446800"/>
          </a:xfrm>
        </p:grpSpPr>
        <p:cxnSp>
          <p:nvCxnSpPr>
            <p:cNvPr id="334" name="Google Shape;334;p36"/>
            <p:cNvCxnSpPr>
              <a:endCxn id="335" idx="2"/>
            </p:cNvCxnSpPr>
            <p:nvPr/>
          </p:nvCxnSpPr>
          <p:spPr>
            <a:xfrm flipH="1" rot="10800000">
              <a:off x="5176375" y="1902129"/>
              <a:ext cx="1529700" cy="2040300"/>
            </a:xfrm>
            <a:prstGeom prst="straightConnector1">
              <a:avLst/>
            </a:prstGeom>
            <a:noFill/>
            <a:ln cap="flat" cmpd="sng" w="19050">
              <a:solidFill>
                <a:srgbClr val="93C47D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36" name="Google Shape;336;p36"/>
            <p:cNvCxnSpPr>
              <a:endCxn id="335" idx="2"/>
            </p:cNvCxnSpPr>
            <p:nvPr/>
          </p:nvCxnSpPr>
          <p:spPr>
            <a:xfrm flipH="1" rot="10800000">
              <a:off x="5178775" y="1902129"/>
              <a:ext cx="1527300" cy="2446800"/>
            </a:xfrm>
            <a:prstGeom prst="straightConnector1">
              <a:avLst/>
            </a:prstGeom>
            <a:noFill/>
            <a:ln cap="flat" cmpd="sng" w="19050">
              <a:solidFill>
                <a:srgbClr val="93C47D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sp>
        <p:nvSpPr>
          <p:cNvPr id="337" name="Google Shape;33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Whitelist entries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9" name="Google Shape;339;p36"/>
          <p:cNvSpPr/>
          <p:nvPr/>
        </p:nvSpPr>
        <p:spPr>
          <a:xfrm>
            <a:off x="3967500" y="2821545"/>
            <a:ext cx="1209000" cy="184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Normal Memory</a:t>
            </a:r>
            <a:endParaRPr sz="1100"/>
          </a:p>
        </p:txBody>
      </p:sp>
      <p:sp>
        <p:nvSpPr>
          <p:cNvPr id="340" name="Google Shape;340;p36"/>
          <p:cNvSpPr/>
          <p:nvPr/>
        </p:nvSpPr>
        <p:spPr>
          <a:xfrm>
            <a:off x="3967500" y="3539070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</p:txBody>
      </p:sp>
      <p:sp>
        <p:nvSpPr>
          <p:cNvPr id="341" name="Google Shape;341;p36"/>
          <p:cNvSpPr/>
          <p:nvPr/>
        </p:nvSpPr>
        <p:spPr>
          <a:xfrm>
            <a:off x="3967500" y="3725100"/>
            <a:ext cx="1209000" cy="186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36"/>
          <p:cNvSpPr/>
          <p:nvPr/>
        </p:nvSpPr>
        <p:spPr>
          <a:xfrm>
            <a:off x="5562775" y="1948455"/>
            <a:ext cx="2286600" cy="4578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QSEE kernel</a:t>
            </a:r>
            <a:endParaRPr/>
          </a:p>
        </p:txBody>
      </p:sp>
      <p:sp>
        <p:nvSpPr>
          <p:cNvPr id="335" name="Google Shape;335;p36"/>
          <p:cNvSpPr/>
          <p:nvPr/>
        </p:nvSpPr>
        <p:spPr>
          <a:xfrm>
            <a:off x="5562775" y="1254116"/>
            <a:ext cx="2286600" cy="4578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Trustlet</a:t>
            </a:r>
            <a:endParaRPr/>
          </a:p>
        </p:txBody>
      </p:sp>
      <p:sp>
        <p:nvSpPr>
          <p:cNvPr id="343" name="Google Shape;343;p36"/>
          <p:cNvSpPr/>
          <p:nvPr/>
        </p:nvSpPr>
        <p:spPr>
          <a:xfrm>
            <a:off x="1294625" y="1948455"/>
            <a:ext cx="2286600" cy="457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  <p:sp>
        <p:nvSpPr>
          <p:cNvPr id="344" name="Google Shape;344;p36"/>
          <p:cNvSpPr/>
          <p:nvPr/>
        </p:nvSpPr>
        <p:spPr>
          <a:xfrm>
            <a:off x="3967500" y="4059923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Input/Output</a:t>
            </a: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QSEECom side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Now, let’s go into details about the QSEECom side</a:t>
            </a:r>
            <a:endParaRPr/>
          </a:p>
        </p:txBody>
      </p:sp>
      <p:sp>
        <p:nvSpPr>
          <p:cNvPr id="351" name="Google Shape;351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2" name="Google Shape;352;p37"/>
          <p:cNvSpPr/>
          <p:nvPr/>
        </p:nvSpPr>
        <p:spPr>
          <a:xfrm>
            <a:off x="3428713" y="2280386"/>
            <a:ext cx="2286600" cy="69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Android user mode</a:t>
            </a:r>
            <a:endParaRPr/>
          </a:p>
        </p:txBody>
      </p:sp>
      <p:sp>
        <p:nvSpPr>
          <p:cNvPr id="353" name="Google Shape;353;p37"/>
          <p:cNvSpPr/>
          <p:nvPr/>
        </p:nvSpPr>
        <p:spPr>
          <a:xfrm>
            <a:off x="3428638" y="3433579"/>
            <a:ext cx="2286600" cy="69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  <p:cxnSp>
        <p:nvCxnSpPr>
          <p:cNvPr id="354" name="Google Shape;354;p37"/>
          <p:cNvCxnSpPr>
            <a:stCxn id="355" idx="2"/>
            <a:endCxn id="356" idx="0"/>
          </p:cNvCxnSpPr>
          <p:nvPr/>
        </p:nvCxnSpPr>
        <p:spPr>
          <a:xfrm>
            <a:off x="5172813" y="2971946"/>
            <a:ext cx="0" cy="461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356" name="Google Shape;356;p37"/>
          <p:cNvSpPr/>
          <p:nvPr/>
        </p:nvSpPr>
        <p:spPr>
          <a:xfrm>
            <a:off x="4630263" y="3433579"/>
            <a:ext cx="1085100" cy="2979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QSEECom</a:t>
            </a:r>
            <a:endParaRPr sz="1000"/>
          </a:p>
        </p:txBody>
      </p:sp>
      <p:sp>
        <p:nvSpPr>
          <p:cNvPr id="355" name="Google Shape;355;p37"/>
          <p:cNvSpPr/>
          <p:nvPr/>
        </p:nvSpPr>
        <p:spPr>
          <a:xfrm>
            <a:off x="4630263" y="2674046"/>
            <a:ext cx="1085100" cy="2979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/dev/qseecom</a:t>
            </a: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QSEECom side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QSEECom uses the ION kernel mechanism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ION tl;dr: File descriptors that point to buffers. An ION buffer can be mapped both in user space and in kernel space.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All data from/to QSEE is on ION bu</a:t>
            </a:r>
            <a:r>
              <a:rPr lang="en"/>
              <a:t>ffers</a:t>
            </a:r>
            <a:endParaRPr/>
          </a:p>
        </p:txBody>
      </p:sp>
      <p:sp>
        <p:nvSpPr>
          <p:cNvPr id="363" name="Google Shape;363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QSEECom side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70" name="Google Shape;370;p39"/>
          <p:cNvSpPr/>
          <p:nvPr/>
        </p:nvSpPr>
        <p:spPr>
          <a:xfrm>
            <a:off x="1294625" y="1254116"/>
            <a:ext cx="2286600" cy="457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Android user mode</a:t>
            </a:r>
            <a:endParaRPr/>
          </a:p>
        </p:txBody>
      </p:sp>
      <p:sp>
        <p:nvSpPr>
          <p:cNvPr id="371" name="Google Shape;371;p39"/>
          <p:cNvSpPr/>
          <p:nvPr/>
        </p:nvSpPr>
        <p:spPr>
          <a:xfrm>
            <a:off x="3967500" y="2821545"/>
            <a:ext cx="1209000" cy="184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Normal Memory</a:t>
            </a:r>
            <a:endParaRPr sz="1100"/>
          </a:p>
        </p:txBody>
      </p:sp>
      <p:sp>
        <p:nvSpPr>
          <p:cNvPr id="372" name="Google Shape;372;p39"/>
          <p:cNvSpPr/>
          <p:nvPr/>
        </p:nvSpPr>
        <p:spPr>
          <a:xfrm>
            <a:off x="3967500" y="3539070"/>
            <a:ext cx="1209000" cy="372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3" name="Google Shape;373;p39"/>
          <p:cNvCxnSpPr/>
          <p:nvPr/>
        </p:nvCxnSpPr>
        <p:spPr>
          <a:xfrm>
            <a:off x="5176500" y="3539186"/>
            <a:ext cx="6303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374" name="Google Shape;374;p39"/>
          <p:cNvSpPr txBox="1"/>
          <p:nvPr/>
        </p:nvSpPr>
        <p:spPr>
          <a:xfrm>
            <a:off x="5759314" y="3386762"/>
            <a:ext cx="919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ION buffer</a:t>
            </a:r>
            <a:endParaRPr sz="1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375" name="Google Shape;375;p39"/>
          <p:cNvGrpSpPr/>
          <p:nvPr/>
        </p:nvGrpSpPr>
        <p:grpSpPr>
          <a:xfrm>
            <a:off x="2437925" y="1711916"/>
            <a:ext cx="2738575" cy="2013184"/>
            <a:chOff x="2437925" y="1902129"/>
            <a:chExt cx="2738575" cy="2236871"/>
          </a:xfrm>
        </p:grpSpPr>
        <p:sp>
          <p:nvSpPr>
            <p:cNvPr id="376" name="Google Shape;376;p39"/>
            <p:cNvSpPr/>
            <p:nvPr/>
          </p:nvSpPr>
          <p:spPr>
            <a:xfrm>
              <a:off x="3967500" y="3932300"/>
              <a:ext cx="1209000" cy="206700"/>
            </a:xfrm>
            <a:prstGeom prst="rect">
              <a:avLst/>
            </a:prstGeom>
            <a:solidFill>
              <a:srgbClr val="D5A6B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Consolas"/>
                  <a:ea typeface="Consolas"/>
                  <a:cs typeface="Consolas"/>
                  <a:sym typeface="Consolas"/>
                </a:rPr>
                <a:t>Input</a:t>
              </a:r>
              <a:endParaRPr/>
            </a:p>
          </p:txBody>
        </p:sp>
        <p:cxnSp>
          <p:nvCxnSpPr>
            <p:cNvPr id="377" name="Google Shape;377;p39"/>
            <p:cNvCxnSpPr>
              <a:stCxn id="370" idx="2"/>
              <a:endCxn id="376" idx="1"/>
            </p:cNvCxnSpPr>
            <p:nvPr/>
          </p:nvCxnSpPr>
          <p:spPr>
            <a:xfrm>
              <a:off x="2437925" y="1902129"/>
              <a:ext cx="1529700" cy="2133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QSEECom side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84" name="Google Shape;384;p40"/>
          <p:cNvSpPr/>
          <p:nvPr/>
        </p:nvSpPr>
        <p:spPr>
          <a:xfrm>
            <a:off x="1294625" y="1254116"/>
            <a:ext cx="2286600" cy="457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Android user mode</a:t>
            </a:r>
            <a:endParaRPr/>
          </a:p>
        </p:txBody>
      </p:sp>
      <p:sp>
        <p:nvSpPr>
          <p:cNvPr id="385" name="Google Shape;385;p40"/>
          <p:cNvSpPr/>
          <p:nvPr/>
        </p:nvSpPr>
        <p:spPr>
          <a:xfrm>
            <a:off x="3967500" y="2821545"/>
            <a:ext cx="1209000" cy="184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Normal Memory</a:t>
            </a:r>
            <a:endParaRPr sz="1100"/>
          </a:p>
        </p:txBody>
      </p:sp>
      <p:sp>
        <p:nvSpPr>
          <p:cNvPr id="386" name="Google Shape;386;p40"/>
          <p:cNvSpPr/>
          <p:nvPr/>
        </p:nvSpPr>
        <p:spPr>
          <a:xfrm>
            <a:off x="3967500" y="3725100"/>
            <a:ext cx="1209000" cy="186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7" name="Google Shape;387;p40"/>
          <p:cNvCxnSpPr/>
          <p:nvPr/>
        </p:nvCxnSpPr>
        <p:spPr>
          <a:xfrm>
            <a:off x="5176500" y="3539186"/>
            <a:ext cx="6303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388" name="Google Shape;388;p40"/>
          <p:cNvSpPr txBox="1"/>
          <p:nvPr/>
        </p:nvSpPr>
        <p:spPr>
          <a:xfrm>
            <a:off x="5759314" y="3386762"/>
            <a:ext cx="919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ION buffer</a:t>
            </a:r>
            <a:endParaRPr sz="1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9" name="Google Shape;389;p40"/>
          <p:cNvSpPr/>
          <p:nvPr/>
        </p:nvSpPr>
        <p:spPr>
          <a:xfrm>
            <a:off x="3967500" y="3539070"/>
            <a:ext cx="1209000" cy="1860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</p:txBody>
      </p:sp>
      <p:sp>
        <p:nvSpPr>
          <p:cNvPr id="390" name="Google Shape;390;p40"/>
          <p:cNvSpPr/>
          <p:nvPr/>
        </p:nvSpPr>
        <p:spPr>
          <a:xfrm>
            <a:off x="1294625" y="1948455"/>
            <a:ext cx="2286600" cy="457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  <p:sp>
        <p:nvSpPr>
          <p:cNvPr id="391" name="Google Shape;391;p40"/>
          <p:cNvSpPr/>
          <p:nvPr/>
        </p:nvSpPr>
        <p:spPr>
          <a:xfrm>
            <a:off x="2496125" y="1948478"/>
            <a:ext cx="1085100" cy="2979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QSEECom</a:t>
            </a:r>
            <a:endParaRPr sz="1000"/>
          </a:p>
        </p:txBody>
      </p:sp>
      <p:cxnSp>
        <p:nvCxnSpPr>
          <p:cNvPr id="392" name="Google Shape;392;p40"/>
          <p:cNvCxnSpPr>
            <a:stCxn id="384" idx="3"/>
            <a:endCxn id="391" idx="3"/>
          </p:cNvCxnSpPr>
          <p:nvPr/>
        </p:nvCxnSpPr>
        <p:spPr>
          <a:xfrm>
            <a:off x="3581225" y="1483016"/>
            <a:ext cx="600" cy="614400"/>
          </a:xfrm>
          <a:prstGeom prst="bentConnector3">
            <a:avLst>
              <a:gd fmla="val 39687500" name="adj1"/>
            </a:avLst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3" name="Google Shape;393;p40"/>
          <p:cNvSpPr txBox="1"/>
          <p:nvPr/>
        </p:nvSpPr>
        <p:spPr>
          <a:xfrm>
            <a:off x="3795750" y="1637797"/>
            <a:ext cx="548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ioctl</a:t>
            </a:r>
            <a:endParaRPr sz="1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394" name="Google Shape;394;p40"/>
          <p:cNvGrpSpPr/>
          <p:nvPr/>
        </p:nvGrpSpPr>
        <p:grpSpPr>
          <a:xfrm>
            <a:off x="3967500" y="1807148"/>
            <a:ext cx="2251650" cy="2011020"/>
            <a:chOff x="3967500" y="2007942"/>
            <a:chExt cx="2251650" cy="2234467"/>
          </a:xfrm>
        </p:grpSpPr>
        <p:cxnSp>
          <p:nvCxnSpPr>
            <p:cNvPr id="395" name="Google Shape;395;p40"/>
            <p:cNvCxnSpPr>
              <a:stCxn id="393" idx="3"/>
              <a:endCxn id="388" idx="0"/>
            </p:cNvCxnSpPr>
            <p:nvPr/>
          </p:nvCxnSpPr>
          <p:spPr>
            <a:xfrm>
              <a:off x="4344450" y="2007942"/>
              <a:ext cx="1874700" cy="1755000"/>
            </a:xfrm>
            <a:prstGeom prst="curvedConnector2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  <p:cxnSp>
          <p:nvCxnSpPr>
            <p:cNvPr id="396" name="Google Shape;396;p40"/>
            <p:cNvCxnSpPr>
              <a:stCxn id="393" idx="2"/>
              <a:endCxn id="389" idx="1"/>
            </p:cNvCxnSpPr>
            <p:nvPr/>
          </p:nvCxnSpPr>
          <p:spPr>
            <a:xfrm rot="5400000">
              <a:off x="3099000" y="3064608"/>
              <a:ext cx="1839600" cy="102600"/>
            </a:xfrm>
            <a:prstGeom prst="curvedConnector4">
              <a:avLst>
                <a:gd fmla="val 47189" name="adj1"/>
                <a:gd fmla="val 332091" name="adj2"/>
              </a:avLst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  <p:cxnSp>
          <p:nvCxnSpPr>
            <p:cNvPr id="397" name="Google Shape;397;p40"/>
            <p:cNvCxnSpPr>
              <a:stCxn id="393" idx="2"/>
              <a:endCxn id="386" idx="1"/>
            </p:cNvCxnSpPr>
            <p:nvPr/>
          </p:nvCxnSpPr>
          <p:spPr>
            <a:xfrm rot="5400000">
              <a:off x="2995650" y="3167958"/>
              <a:ext cx="2046300" cy="102600"/>
            </a:xfrm>
            <a:prstGeom prst="curvedConnector4">
              <a:avLst>
                <a:gd fmla="val 47473" name="adj1"/>
                <a:gd fmla="val 332091" name="adj2"/>
              </a:avLst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QSEECom with pointers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QSEECom also supports the pointers mechanism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QSEECom allows you to add up to 4 ION fds to each ioctl, which it turns into whitelist entries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It is also in charge of writing the physical addresses into the input buffer </a:t>
            </a:r>
            <a:r>
              <a:rPr lang="en" sz="1400">
                <a:solidFill>
                  <a:schemeClr val="lt2"/>
                </a:solidFill>
              </a:rPr>
              <a:t>(user mode doesn’t know the physical addresses)</a:t>
            </a:r>
            <a:endParaRPr sz="1400">
              <a:solidFill>
                <a:schemeClr val="lt2"/>
              </a:solidFill>
            </a:endParaRPr>
          </a:p>
        </p:txBody>
      </p:sp>
      <p:sp>
        <p:nvSpPr>
          <p:cNvPr id="404" name="Google Shape;404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will I talk about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 brief overview over Qualcomm’s TrustZone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Going deeper into how Qualcomm’s TrustZone communication protocol works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vulnerability I found (CVE-2021-1961) in the implementation of this communication protocol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I exploited this vulnerability to achieve an extremely reliable kernel compromise </a:t>
            </a:r>
            <a:r>
              <a:rPr lang="en" sz="1400">
                <a:solidFill>
                  <a:schemeClr val="lt2"/>
                </a:solidFill>
              </a:rPr>
              <a:t>(unfortunately I won’t have enough time to go into complete details)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1200"/>
              </a:spcAft>
              <a:buSzPts val="1800"/>
              <a:buAutoNum type="arabicPeriod"/>
            </a:pPr>
            <a:r>
              <a:rPr lang="en"/>
              <a:t>Takeaways from this research</a:t>
            </a:r>
            <a:endParaRPr/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10" name="Google Shape;410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QSEECom with pointers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42"/>
          <p:cNvSpPr txBox="1"/>
          <p:nvPr>
            <p:ph type="title"/>
          </p:nvPr>
        </p:nvSpPr>
        <p:spPr>
          <a:xfrm>
            <a:off x="1190125" y="1800630"/>
            <a:ext cx="6852000" cy="80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/>
          </a:p>
        </p:txBody>
      </p:sp>
      <p:grpSp>
        <p:nvGrpSpPr>
          <p:cNvPr id="412" name="Google Shape;412;p42"/>
          <p:cNvGrpSpPr/>
          <p:nvPr/>
        </p:nvGrpSpPr>
        <p:grpSpPr>
          <a:xfrm>
            <a:off x="807830" y="2915279"/>
            <a:ext cx="3764223" cy="774905"/>
            <a:chOff x="807825" y="3239169"/>
            <a:chExt cx="7719900" cy="861006"/>
          </a:xfrm>
        </p:grpSpPr>
        <p:sp>
          <p:nvSpPr>
            <p:cNvPr id="413" name="Google Shape;413;p42"/>
            <p:cNvSpPr/>
            <p:nvPr/>
          </p:nvSpPr>
          <p:spPr>
            <a:xfrm>
              <a:off x="807825" y="3239169"/>
              <a:ext cx="77199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ION fd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414" name="Google Shape;414;p42"/>
            <p:cNvSpPr txBox="1"/>
            <p:nvPr/>
          </p:nvSpPr>
          <p:spPr>
            <a:xfrm>
              <a:off x="807825" y="3552975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4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415" name="Google Shape;415;p42"/>
          <p:cNvGrpSpPr/>
          <p:nvPr/>
        </p:nvGrpSpPr>
        <p:grpSpPr>
          <a:xfrm>
            <a:off x="2296000" y="1846260"/>
            <a:ext cx="3978713" cy="1376572"/>
            <a:chOff x="2296000" y="2051400"/>
            <a:chExt cx="3978713" cy="1529525"/>
          </a:xfrm>
        </p:grpSpPr>
        <p:grpSp>
          <p:nvGrpSpPr>
            <p:cNvPr id="416" name="Google Shape;416;p42"/>
            <p:cNvGrpSpPr/>
            <p:nvPr/>
          </p:nvGrpSpPr>
          <p:grpSpPr>
            <a:xfrm>
              <a:off x="2926388" y="2051400"/>
              <a:ext cx="3348325" cy="330615"/>
              <a:chOff x="2905719" y="2051400"/>
              <a:chExt cx="3348325" cy="330615"/>
            </a:xfrm>
          </p:grpSpPr>
          <p:cxnSp>
            <p:nvCxnSpPr>
              <p:cNvPr id="417" name="Google Shape;417;p42"/>
              <p:cNvCxnSpPr/>
              <p:nvPr/>
            </p:nvCxnSpPr>
            <p:spPr>
              <a:xfrm>
                <a:off x="2905744" y="2051400"/>
                <a:ext cx="3348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8" name="Google Shape;418;p42"/>
              <p:cNvCxnSpPr/>
              <p:nvPr/>
            </p:nvCxnSpPr>
            <p:spPr>
              <a:xfrm>
                <a:off x="2905719" y="2051415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9" name="Google Shape;419;p42"/>
              <p:cNvCxnSpPr/>
              <p:nvPr/>
            </p:nvCxnSpPr>
            <p:spPr>
              <a:xfrm>
                <a:off x="6254044" y="2051415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420" name="Google Shape;420;p42"/>
            <p:cNvCxnSpPr/>
            <p:nvPr/>
          </p:nvCxnSpPr>
          <p:spPr>
            <a:xfrm rot="-5400000">
              <a:off x="2017000" y="2681825"/>
              <a:ext cx="1178100" cy="620100"/>
            </a:xfrm>
            <a:prstGeom prst="curvedConnector3">
              <a:avLst>
                <a:gd fmla="val 50000" name="adj1"/>
              </a:avLst>
            </a:prstGeom>
            <a:noFill/>
            <a:ln cap="flat" cmpd="sng" w="19050">
              <a:solidFill>
                <a:srgbClr val="FF9900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</p:grpSp>
      <p:sp>
        <p:nvSpPr>
          <p:cNvPr id="421" name="Google Shape;421;p42"/>
          <p:cNvSpPr/>
          <p:nvPr/>
        </p:nvSpPr>
        <p:spPr>
          <a:xfrm>
            <a:off x="807825" y="1167278"/>
            <a:ext cx="7719900" cy="1441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before ioctl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7" name="Google Shape;427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 World &lt;-&gt; Secure World: QSEECom with pointers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43"/>
          <p:cNvSpPr txBox="1"/>
          <p:nvPr>
            <p:ph type="title"/>
          </p:nvPr>
        </p:nvSpPr>
        <p:spPr>
          <a:xfrm>
            <a:off x="1190125" y="1800630"/>
            <a:ext cx="6852000" cy="80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ef be ad de 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/>
          </a:p>
        </p:txBody>
      </p:sp>
      <p:grpSp>
        <p:nvGrpSpPr>
          <p:cNvPr id="429" name="Google Shape;429;p43"/>
          <p:cNvGrpSpPr/>
          <p:nvPr/>
        </p:nvGrpSpPr>
        <p:grpSpPr>
          <a:xfrm>
            <a:off x="807825" y="2915252"/>
            <a:ext cx="7719900" cy="774911"/>
            <a:chOff x="807825" y="3239169"/>
            <a:chExt cx="7719900" cy="861013"/>
          </a:xfrm>
        </p:grpSpPr>
        <p:sp>
          <p:nvSpPr>
            <p:cNvPr id="430" name="Google Shape;430;p43"/>
            <p:cNvSpPr/>
            <p:nvPr/>
          </p:nvSpPr>
          <p:spPr>
            <a:xfrm>
              <a:off x="807825" y="3239169"/>
              <a:ext cx="77199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Whitelist entry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431" name="Google Shape;431;p43"/>
            <p:cNvSpPr txBox="1"/>
            <p:nvPr/>
          </p:nvSpPr>
          <p:spPr>
            <a:xfrm>
              <a:off x="807825" y="3552975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4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432" name="Google Shape;432;p43"/>
            <p:cNvSpPr txBox="1"/>
            <p:nvPr/>
          </p:nvSpPr>
          <p:spPr>
            <a:xfrm>
              <a:off x="4763625" y="3552982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size = 0x10000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433" name="Google Shape;433;p43"/>
          <p:cNvSpPr/>
          <p:nvPr/>
        </p:nvSpPr>
        <p:spPr>
          <a:xfrm>
            <a:off x="807825" y="1167278"/>
            <a:ext cx="7719900" cy="1441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after ioctl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>
    <mc:Choice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vulnerability</a:t>
            </a:r>
            <a:endParaRPr/>
          </a:p>
        </p:txBody>
      </p:sp>
      <p:sp>
        <p:nvSpPr>
          <p:cNvPr id="439" name="Google Shape;439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vulnerability</a:t>
            </a:r>
            <a:endParaRPr/>
          </a:p>
        </p:txBody>
      </p:sp>
      <p:sp>
        <p:nvSpPr>
          <p:cNvPr id="445" name="Google Shape;445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46" name="Google Shape;446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Each physical address written by QSEECom is 8 bytes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What if you provide two ION fds, whose offsets cause the physical addresses to overlap?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52" name="Google Shape;452;p46"/>
          <p:cNvSpPr txBox="1"/>
          <p:nvPr>
            <p:ph type="title"/>
          </p:nvPr>
        </p:nvSpPr>
        <p:spPr>
          <a:xfrm>
            <a:off x="1190125" y="1800630"/>
            <a:ext cx="6852000" cy="80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/>
          </a:p>
        </p:txBody>
      </p:sp>
      <p:grpSp>
        <p:nvGrpSpPr>
          <p:cNvPr id="453" name="Google Shape;453;p46"/>
          <p:cNvGrpSpPr/>
          <p:nvPr/>
        </p:nvGrpSpPr>
        <p:grpSpPr>
          <a:xfrm>
            <a:off x="2296000" y="1846260"/>
            <a:ext cx="3978713" cy="1376572"/>
            <a:chOff x="2296000" y="2051400"/>
            <a:chExt cx="3978713" cy="1529525"/>
          </a:xfrm>
        </p:grpSpPr>
        <p:grpSp>
          <p:nvGrpSpPr>
            <p:cNvPr id="454" name="Google Shape;454;p46"/>
            <p:cNvGrpSpPr/>
            <p:nvPr/>
          </p:nvGrpSpPr>
          <p:grpSpPr>
            <a:xfrm>
              <a:off x="2926388" y="2051400"/>
              <a:ext cx="3348325" cy="330615"/>
              <a:chOff x="2905719" y="2051400"/>
              <a:chExt cx="3348325" cy="330615"/>
            </a:xfrm>
          </p:grpSpPr>
          <p:cxnSp>
            <p:nvCxnSpPr>
              <p:cNvPr id="455" name="Google Shape;455;p46"/>
              <p:cNvCxnSpPr/>
              <p:nvPr/>
            </p:nvCxnSpPr>
            <p:spPr>
              <a:xfrm>
                <a:off x="2905744" y="2051400"/>
                <a:ext cx="3348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56" name="Google Shape;456;p46"/>
              <p:cNvCxnSpPr/>
              <p:nvPr/>
            </p:nvCxnSpPr>
            <p:spPr>
              <a:xfrm>
                <a:off x="2905719" y="2051415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57" name="Google Shape;457;p46"/>
              <p:cNvCxnSpPr/>
              <p:nvPr/>
            </p:nvCxnSpPr>
            <p:spPr>
              <a:xfrm>
                <a:off x="6254044" y="2051415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458" name="Google Shape;458;p46"/>
            <p:cNvCxnSpPr/>
            <p:nvPr/>
          </p:nvCxnSpPr>
          <p:spPr>
            <a:xfrm rot="-5400000">
              <a:off x="2017000" y="2681825"/>
              <a:ext cx="1178100" cy="620100"/>
            </a:xfrm>
            <a:prstGeom prst="curvedConnector3">
              <a:avLst>
                <a:gd fmla="val 50000" name="adj1"/>
              </a:avLst>
            </a:prstGeom>
            <a:noFill/>
            <a:ln cap="flat" cmpd="sng" w="19050">
              <a:solidFill>
                <a:srgbClr val="FF9900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459" name="Google Shape;459;p46"/>
          <p:cNvGrpSpPr/>
          <p:nvPr/>
        </p:nvGrpSpPr>
        <p:grpSpPr>
          <a:xfrm>
            <a:off x="807830" y="2915279"/>
            <a:ext cx="3764223" cy="774905"/>
            <a:chOff x="807825" y="3239169"/>
            <a:chExt cx="7719900" cy="861006"/>
          </a:xfrm>
        </p:grpSpPr>
        <p:sp>
          <p:nvSpPr>
            <p:cNvPr id="460" name="Google Shape;460;p46"/>
            <p:cNvSpPr/>
            <p:nvPr/>
          </p:nvSpPr>
          <p:spPr>
            <a:xfrm>
              <a:off x="807825" y="3239169"/>
              <a:ext cx="77199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ION fd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461" name="Google Shape;461;p46"/>
            <p:cNvSpPr txBox="1"/>
            <p:nvPr/>
          </p:nvSpPr>
          <p:spPr>
            <a:xfrm>
              <a:off x="807825" y="3552975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4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462" name="Google Shape;462;p46"/>
          <p:cNvSpPr/>
          <p:nvPr/>
        </p:nvSpPr>
        <p:spPr>
          <a:xfrm>
            <a:off x="4763505" y="2915279"/>
            <a:ext cx="3764100" cy="725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Same ION fd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63" name="Google Shape;463;p46"/>
          <p:cNvSpPr txBox="1"/>
          <p:nvPr/>
        </p:nvSpPr>
        <p:spPr>
          <a:xfrm>
            <a:off x="4763505" y="3197704"/>
            <a:ext cx="1835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offset = 8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64" name="Google Shape;464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vulnerability</a:t>
            </a:r>
            <a:endParaRPr/>
          </a:p>
        </p:txBody>
      </p:sp>
      <p:sp>
        <p:nvSpPr>
          <p:cNvPr id="465" name="Google Shape;465;p46"/>
          <p:cNvSpPr/>
          <p:nvPr/>
        </p:nvSpPr>
        <p:spPr>
          <a:xfrm>
            <a:off x="807825" y="1167278"/>
            <a:ext cx="7719900" cy="1441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before ioctl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71" name="Google Shape;471;p47"/>
          <p:cNvSpPr txBox="1"/>
          <p:nvPr>
            <p:ph type="title"/>
          </p:nvPr>
        </p:nvSpPr>
        <p:spPr>
          <a:xfrm>
            <a:off x="1190125" y="1800630"/>
            <a:ext cx="6852000" cy="80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ef be ad de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/>
          </a:p>
        </p:txBody>
      </p:sp>
      <p:sp>
        <p:nvSpPr>
          <p:cNvPr id="472" name="Google Shape;472;p47"/>
          <p:cNvSpPr/>
          <p:nvPr/>
        </p:nvSpPr>
        <p:spPr>
          <a:xfrm>
            <a:off x="4763505" y="2915279"/>
            <a:ext cx="3764100" cy="725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Same ION fd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73" name="Google Shape;473;p47"/>
          <p:cNvSpPr txBox="1"/>
          <p:nvPr/>
        </p:nvSpPr>
        <p:spPr>
          <a:xfrm>
            <a:off x="4763505" y="3197704"/>
            <a:ext cx="1835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offset = 8</a:t>
            </a:r>
            <a:endParaRPr sz="2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474" name="Google Shape;474;p47"/>
          <p:cNvGrpSpPr/>
          <p:nvPr/>
        </p:nvGrpSpPr>
        <p:grpSpPr>
          <a:xfrm>
            <a:off x="4613123" y="1846260"/>
            <a:ext cx="3348325" cy="1844044"/>
            <a:chOff x="4613123" y="2051400"/>
            <a:chExt cx="3348325" cy="2048938"/>
          </a:xfrm>
        </p:grpSpPr>
        <p:grpSp>
          <p:nvGrpSpPr>
            <p:cNvPr id="475" name="Google Shape;475;p47"/>
            <p:cNvGrpSpPr/>
            <p:nvPr/>
          </p:nvGrpSpPr>
          <p:grpSpPr>
            <a:xfrm>
              <a:off x="4613123" y="2051400"/>
              <a:ext cx="3348325" cy="330615"/>
              <a:chOff x="2905719" y="2051400"/>
              <a:chExt cx="3348325" cy="330615"/>
            </a:xfrm>
          </p:grpSpPr>
          <p:cxnSp>
            <p:nvCxnSpPr>
              <p:cNvPr id="476" name="Google Shape;476;p47"/>
              <p:cNvCxnSpPr/>
              <p:nvPr/>
            </p:nvCxnSpPr>
            <p:spPr>
              <a:xfrm>
                <a:off x="2905744" y="2051400"/>
                <a:ext cx="3348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7" name="Google Shape;477;p47"/>
              <p:cNvCxnSpPr/>
              <p:nvPr/>
            </p:nvCxnSpPr>
            <p:spPr>
              <a:xfrm>
                <a:off x="2905719" y="2051415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8" name="Google Shape;478;p47"/>
              <p:cNvCxnSpPr/>
              <p:nvPr/>
            </p:nvCxnSpPr>
            <p:spPr>
              <a:xfrm>
                <a:off x="6254044" y="2051415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479" name="Google Shape;479;p47"/>
            <p:cNvCxnSpPr>
              <a:stCxn id="473" idx="2"/>
            </p:cNvCxnSpPr>
            <p:nvPr/>
          </p:nvCxnSpPr>
          <p:spPr>
            <a:xfrm flipH="1" rot="5400000">
              <a:off x="4334955" y="2754088"/>
              <a:ext cx="1632600" cy="1059900"/>
            </a:xfrm>
            <a:prstGeom prst="curvedConnector5">
              <a:avLst>
                <a:gd fmla="val -16206" name="adj1"/>
                <a:gd fmla="val 109050" name="adj2"/>
                <a:gd fmla="val 66763" name="adj3"/>
              </a:avLst>
            </a:prstGeom>
            <a:noFill/>
            <a:ln cap="flat" cmpd="sng" w="19050">
              <a:solidFill>
                <a:srgbClr val="FF9900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</p:grpSp>
      <p:sp>
        <p:nvSpPr>
          <p:cNvPr id="480" name="Google Shape;480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vulnerability</a:t>
            </a:r>
            <a:endParaRPr/>
          </a:p>
        </p:txBody>
      </p:sp>
      <p:sp>
        <p:nvSpPr>
          <p:cNvPr id="481" name="Google Shape;481;p47"/>
          <p:cNvSpPr/>
          <p:nvPr/>
        </p:nvSpPr>
        <p:spPr>
          <a:xfrm>
            <a:off x="807825" y="1167278"/>
            <a:ext cx="7719900" cy="1441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during ioctl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>
    <mc:Choice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48"/>
          <p:cNvSpPr txBox="1"/>
          <p:nvPr>
            <p:ph type="title"/>
          </p:nvPr>
        </p:nvSpPr>
        <p:spPr>
          <a:xfrm>
            <a:off x="1190125" y="1800630"/>
            <a:ext cx="6852000" cy="80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ef be ad de ef be ad de 00 00 00 00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/>
          </a:p>
        </p:txBody>
      </p:sp>
      <p:sp>
        <p:nvSpPr>
          <p:cNvPr id="487" name="Google Shape;487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vulnerability</a:t>
            </a:r>
            <a:endParaRPr/>
          </a:p>
        </p:txBody>
      </p:sp>
      <p:grpSp>
        <p:nvGrpSpPr>
          <p:cNvPr id="488" name="Google Shape;488;p48"/>
          <p:cNvGrpSpPr/>
          <p:nvPr/>
        </p:nvGrpSpPr>
        <p:grpSpPr>
          <a:xfrm>
            <a:off x="807825" y="2915252"/>
            <a:ext cx="7719900" cy="1648890"/>
            <a:chOff x="807825" y="3239169"/>
            <a:chExt cx="7719900" cy="1832100"/>
          </a:xfrm>
        </p:grpSpPr>
        <p:grpSp>
          <p:nvGrpSpPr>
            <p:cNvPr id="489" name="Google Shape;489;p48"/>
            <p:cNvGrpSpPr/>
            <p:nvPr/>
          </p:nvGrpSpPr>
          <p:grpSpPr>
            <a:xfrm>
              <a:off x="807825" y="3239169"/>
              <a:ext cx="7719900" cy="861013"/>
              <a:chOff x="807825" y="3239169"/>
              <a:chExt cx="7719900" cy="861013"/>
            </a:xfrm>
          </p:grpSpPr>
          <p:sp>
            <p:nvSpPr>
              <p:cNvPr id="490" name="Google Shape;490;p48"/>
              <p:cNvSpPr/>
              <p:nvPr/>
            </p:nvSpPr>
            <p:spPr>
              <a:xfrm>
                <a:off x="807825" y="3239169"/>
                <a:ext cx="7719900" cy="8064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</a:rPr>
                  <a:t>Whitelist entry</a:t>
                </a: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491" name="Google Shape;491;p48"/>
              <p:cNvSpPr txBox="1"/>
              <p:nvPr/>
            </p:nvSpPr>
            <p:spPr>
              <a:xfrm>
                <a:off x="807825" y="3552975"/>
                <a:ext cx="3764100" cy="54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1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offset = 4</a:t>
                </a:r>
                <a:endParaRPr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492" name="Google Shape;492;p48"/>
              <p:cNvSpPr txBox="1"/>
              <p:nvPr/>
            </p:nvSpPr>
            <p:spPr>
              <a:xfrm>
                <a:off x="4763625" y="3552982"/>
                <a:ext cx="3764100" cy="54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1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size = 0x10000</a:t>
                </a:r>
                <a:endParaRPr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grpSp>
          <p:nvGrpSpPr>
            <p:cNvPr id="493" name="Google Shape;493;p48"/>
            <p:cNvGrpSpPr/>
            <p:nvPr/>
          </p:nvGrpSpPr>
          <p:grpSpPr>
            <a:xfrm>
              <a:off x="807825" y="4210257"/>
              <a:ext cx="7719900" cy="861013"/>
              <a:chOff x="807825" y="3239169"/>
              <a:chExt cx="7719900" cy="861013"/>
            </a:xfrm>
          </p:grpSpPr>
          <p:sp>
            <p:nvSpPr>
              <p:cNvPr id="494" name="Google Shape;494;p48"/>
              <p:cNvSpPr/>
              <p:nvPr/>
            </p:nvSpPr>
            <p:spPr>
              <a:xfrm>
                <a:off x="807825" y="3239169"/>
                <a:ext cx="7719900" cy="8064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</a:rPr>
                  <a:t>Whitelist entry</a:t>
                </a: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495" name="Google Shape;495;p48"/>
              <p:cNvSpPr txBox="1"/>
              <p:nvPr/>
            </p:nvSpPr>
            <p:spPr>
              <a:xfrm>
                <a:off x="807825" y="3552975"/>
                <a:ext cx="3764100" cy="54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1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offset = 8</a:t>
                </a:r>
                <a:endParaRPr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496" name="Google Shape;496;p48"/>
              <p:cNvSpPr txBox="1"/>
              <p:nvPr/>
            </p:nvSpPr>
            <p:spPr>
              <a:xfrm>
                <a:off x="4763625" y="3552982"/>
                <a:ext cx="3764100" cy="54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1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size = 0x10000</a:t>
                </a:r>
                <a:endParaRPr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</p:grpSp>
      <p:grpSp>
        <p:nvGrpSpPr>
          <p:cNvPr id="497" name="Google Shape;497;p48"/>
          <p:cNvGrpSpPr/>
          <p:nvPr/>
        </p:nvGrpSpPr>
        <p:grpSpPr>
          <a:xfrm>
            <a:off x="2296000" y="1513983"/>
            <a:ext cx="3978713" cy="1708849"/>
            <a:chOff x="2296000" y="1682204"/>
            <a:chExt cx="3978713" cy="1898721"/>
          </a:xfrm>
        </p:grpSpPr>
        <p:cxnSp>
          <p:nvCxnSpPr>
            <p:cNvPr id="498" name="Google Shape;498;p48"/>
            <p:cNvCxnSpPr/>
            <p:nvPr/>
          </p:nvCxnSpPr>
          <p:spPr>
            <a:xfrm rot="-5400000">
              <a:off x="2017000" y="2681825"/>
              <a:ext cx="1178100" cy="620100"/>
            </a:xfrm>
            <a:prstGeom prst="curvedConnector3">
              <a:avLst>
                <a:gd fmla="val 50000" name="adj1"/>
              </a:avLst>
            </a:prstGeom>
            <a:noFill/>
            <a:ln cap="flat" cmpd="sng" w="19050">
              <a:solidFill>
                <a:srgbClr val="FF9900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  <p:sp>
          <p:nvSpPr>
            <p:cNvPr id="499" name="Google Shape;499;p48"/>
            <p:cNvSpPr txBox="1"/>
            <p:nvPr/>
          </p:nvSpPr>
          <p:spPr>
            <a:xfrm>
              <a:off x="2926400" y="1682204"/>
              <a:ext cx="3348300" cy="47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9900"/>
                  </a:solidFill>
                  <a:latin typeface="Consolas"/>
                  <a:ea typeface="Consolas"/>
                  <a:cs typeface="Consolas"/>
                  <a:sym typeface="Consolas"/>
                </a:rPr>
                <a:t>0xdeadbeefdeadbeef</a:t>
              </a:r>
              <a:endParaRPr sz="16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grpSp>
          <p:nvGrpSpPr>
            <p:cNvPr id="500" name="Google Shape;500;p48"/>
            <p:cNvGrpSpPr/>
            <p:nvPr/>
          </p:nvGrpSpPr>
          <p:grpSpPr>
            <a:xfrm>
              <a:off x="2926388" y="2051400"/>
              <a:ext cx="3348325" cy="330615"/>
              <a:chOff x="2905719" y="2051400"/>
              <a:chExt cx="3348325" cy="330615"/>
            </a:xfrm>
          </p:grpSpPr>
          <p:cxnSp>
            <p:nvCxnSpPr>
              <p:cNvPr id="501" name="Google Shape;501;p48"/>
              <p:cNvCxnSpPr/>
              <p:nvPr/>
            </p:nvCxnSpPr>
            <p:spPr>
              <a:xfrm>
                <a:off x="2905744" y="2051400"/>
                <a:ext cx="3348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02" name="Google Shape;502;p48"/>
              <p:cNvCxnSpPr/>
              <p:nvPr/>
            </p:nvCxnSpPr>
            <p:spPr>
              <a:xfrm>
                <a:off x="2905719" y="2051415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03" name="Google Shape;503;p48"/>
              <p:cNvCxnSpPr/>
              <p:nvPr/>
            </p:nvCxnSpPr>
            <p:spPr>
              <a:xfrm>
                <a:off x="6254044" y="2051415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504" name="Google Shape;504;p48"/>
          <p:cNvSpPr/>
          <p:nvPr/>
        </p:nvSpPr>
        <p:spPr>
          <a:xfrm>
            <a:off x="807825" y="1167278"/>
            <a:ext cx="7719900" cy="1441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after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505" name="Google Shape;505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vulnerability</a:t>
            </a:r>
            <a:endParaRPr/>
          </a:p>
        </p:txBody>
      </p:sp>
      <p:sp>
        <p:nvSpPr>
          <p:cNvPr id="511" name="Google Shape;511;p49"/>
          <p:cNvSpPr txBox="1"/>
          <p:nvPr>
            <p:ph idx="1" type="body"/>
          </p:nvPr>
        </p:nvSpPr>
        <p:spPr>
          <a:xfrm>
            <a:off x="311700" y="1152475"/>
            <a:ext cx="8520600" cy="351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 can whitelist kernel memory which is not an ION buffer!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What if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0xdeadbeefdeadbeef</a:t>
            </a:r>
            <a:r>
              <a:rPr lang="en"/>
              <a:t> </a:t>
            </a:r>
            <a:r>
              <a:rPr lang="en"/>
              <a:t>has important kernel data? We could make a trustlet modify it!</a:t>
            </a:r>
            <a:endParaRPr/>
          </a:p>
        </p:txBody>
      </p:sp>
      <p:sp>
        <p:nvSpPr>
          <p:cNvPr id="512" name="Google Shape;512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50"/>
          <p:cNvSpPr/>
          <p:nvPr/>
        </p:nvSpPr>
        <p:spPr>
          <a:xfrm>
            <a:off x="807825" y="1167278"/>
            <a:ext cx="7719900" cy="170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after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518" name="Google Shape;518;p50"/>
          <p:cNvSpPr txBox="1"/>
          <p:nvPr>
            <p:ph type="title"/>
          </p:nvPr>
        </p:nvSpPr>
        <p:spPr>
          <a:xfrm>
            <a:off x="1190125" y="1800630"/>
            <a:ext cx="6852000" cy="11175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ff ff ad de ef be ad de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ef be ad de ef be ad de 00 00 00 00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19" name="Google Shape;519;p50"/>
          <p:cNvSpPr txBox="1"/>
          <p:nvPr>
            <p:ph type="title"/>
          </p:nvPr>
        </p:nvSpPr>
        <p:spPr>
          <a:xfrm>
            <a:off x="3879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vulnerability</a:t>
            </a:r>
            <a:endParaRPr/>
          </a:p>
        </p:txBody>
      </p:sp>
      <p:grpSp>
        <p:nvGrpSpPr>
          <p:cNvPr id="520" name="Google Shape;520;p50"/>
          <p:cNvGrpSpPr/>
          <p:nvPr/>
        </p:nvGrpSpPr>
        <p:grpSpPr>
          <a:xfrm>
            <a:off x="807825" y="4063551"/>
            <a:ext cx="7719900" cy="774911"/>
            <a:chOff x="807825" y="4515057"/>
            <a:chExt cx="7719900" cy="861013"/>
          </a:xfrm>
        </p:grpSpPr>
        <p:sp>
          <p:nvSpPr>
            <p:cNvPr id="521" name="Google Shape;521;p50"/>
            <p:cNvSpPr/>
            <p:nvPr/>
          </p:nvSpPr>
          <p:spPr>
            <a:xfrm>
              <a:off x="807825" y="4515057"/>
              <a:ext cx="77199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Whitelist entry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22" name="Google Shape;522;p50"/>
            <p:cNvSpPr txBox="1"/>
            <p:nvPr/>
          </p:nvSpPr>
          <p:spPr>
            <a:xfrm>
              <a:off x="807825" y="4828863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0x28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23" name="Google Shape;523;p50"/>
            <p:cNvSpPr txBox="1"/>
            <p:nvPr/>
          </p:nvSpPr>
          <p:spPr>
            <a:xfrm>
              <a:off x="4763625" y="4828869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size = 0x10000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524" name="Google Shape;524;p50"/>
          <p:cNvGrpSpPr/>
          <p:nvPr/>
        </p:nvGrpSpPr>
        <p:grpSpPr>
          <a:xfrm>
            <a:off x="2926388" y="1898704"/>
            <a:ext cx="3348325" cy="297554"/>
            <a:chOff x="2926388" y="2702338"/>
            <a:chExt cx="3348325" cy="330615"/>
          </a:xfrm>
        </p:grpSpPr>
        <p:cxnSp>
          <p:nvCxnSpPr>
            <p:cNvPr id="525" name="Google Shape;525;p50"/>
            <p:cNvCxnSpPr/>
            <p:nvPr/>
          </p:nvCxnSpPr>
          <p:spPr>
            <a:xfrm>
              <a:off x="2926413" y="2702338"/>
              <a:ext cx="3348300" cy="0"/>
            </a:xfrm>
            <a:prstGeom prst="straightConnector1">
              <a:avLst/>
            </a:prstGeom>
            <a:noFill/>
            <a:ln cap="flat" cmpd="sng" w="9525">
              <a:solidFill>
                <a:srgbClr val="FF99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6" name="Google Shape;526;p50"/>
            <p:cNvCxnSpPr/>
            <p:nvPr/>
          </p:nvCxnSpPr>
          <p:spPr>
            <a:xfrm>
              <a:off x="2926388" y="2702354"/>
              <a:ext cx="0" cy="330600"/>
            </a:xfrm>
            <a:prstGeom prst="straightConnector1">
              <a:avLst/>
            </a:prstGeom>
            <a:noFill/>
            <a:ln cap="flat" cmpd="sng" w="9525">
              <a:solidFill>
                <a:srgbClr val="FF99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7" name="Google Shape;527;p50"/>
            <p:cNvCxnSpPr/>
            <p:nvPr/>
          </p:nvCxnSpPr>
          <p:spPr>
            <a:xfrm>
              <a:off x="6274713" y="2702354"/>
              <a:ext cx="0" cy="330600"/>
            </a:xfrm>
            <a:prstGeom prst="straightConnector1">
              <a:avLst/>
            </a:prstGeom>
            <a:noFill/>
            <a:ln cap="flat" cmpd="sng" w="9525">
              <a:solidFill>
                <a:srgbClr val="FF99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28" name="Google Shape;528;p50"/>
          <p:cNvGrpSpPr/>
          <p:nvPr/>
        </p:nvGrpSpPr>
        <p:grpSpPr>
          <a:xfrm>
            <a:off x="807825" y="3189572"/>
            <a:ext cx="7719900" cy="774911"/>
            <a:chOff x="807825" y="3543969"/>
            <a:chExt cx="7719900" cy="861013"/>
          </a:xfrm>
        </p:grpSpPr>
        <p:sp>
          <p:nvSpPr>
            <p:cNvPr id="529" name="Google Shape;529;p50"/>
            <p:cNvSpPr/>
            <p:nvPr/>
          </p:nvSpPr>
          <p:spPr>
            <a:xfrm>
              <a:off x="807825" y="3543969"/>
              <a:ext cx="77199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Whitelist entry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30" name="Google Shape;530;p50"/>
            <p:cNvSpPr txBox="1"/>
            <p:nvPr/>
          </p:nvSpPr>
          <p:spPr>
            <a:xfrm>
              <a:off x="807825" y="3857775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0x24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531" name="Google Shape;531;p50"/>
            <p:cNvSpPr txBox="1"/>
            <p:nvPr/>
          </p:nvSpPr>
          <p:spPr>
            <a:xfrm>
              <a:off x="4763625" y="3857782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size = 0x10000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cxnSp>
        <p:nvCxnSpPr>
          <p:cNvPr id="532" name="Google Shape;532;p50"/>
          <p:cNvCxnSpPr/>
          <p:nvPr/>
        </p:nvCxnSpPr>
        <p:spPr>
          <a:xfrm rot="-5400000">
            <a:off x="2265875" y="2954063"/>
            <a:ext cx="855900" cy="4443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FF9900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533" name="Google Shape;533;p50"/>
          <p:cNvSpPr txBox="1"/>
          <p:nvPr/>
        </p:nvSpPr>
        <p:spPr>
          <a:xfrm>
            <a:off x="2926400" y="1541748"/>
            <a:ext cx="3348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0xdeadbeefdeadffff</a:t>
            </a:r>
            <a:endParaRPr sz="1600">
              <a:solidFill>
                <a:srgbClr val="FF99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34" name="Google Shape;534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5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</a:t>
            </a:r>
            <a:r>
              <a:rPr lang="en"/>
              <a:t> an exploit</a:t>
            </a:r>
            <a:endParaRPr/>
          </a:p>
        </p:txBody>
      </p:sp>
      <p:sp>
        <p:nvSpPr>
          <p:cNvPr id="540" name="Google Shape;540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Qualcomm TrustZone</a:t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an exploit</a:t>
            </a:r>
            <a:endParaRPr/>
          </a:p>
        </p:txBody>
      </p:sp>
      <p:sp>
        <p:nvSpPr>
          <p:cNvPr id="546" name="Google Shape;546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7" name="Google Shape;547;p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This is nice, but realistically, it would be hard to shape meaningful physical addresses by overlapping ION buffers’ physical addresses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Reminder: There is a limit of 4 ION buffers/whitelist entries per request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Still, I wanted to achieve a full kernel read+write primitive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 feature: One more detail</a:t>
            </a:r>
            <a:endParaRPr/>
          </a:p>
        </p:txBody>
      </p:sp>
      <p:sp>
        <p:nvSpPr>
          <p:cNvPr id="553" name="Google Shape;553;p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4" name="Google Shape;554;p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Up until now I only used ION buffers which were contiguous in physical memory, but the whitelist feature also supports whitelisting buffers which are not </a:t>
            </a:r>
            <a:r>
              <a:rPr lang="en"/>
              <a:t>contiguous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A single whitelist entry can point to an array of physical memory buffers, instead of just one</a:t>
            </a:r>
            <a:endParaRPr/>
          </a:p>
        </p:txBody>
      </p:sp>
      <p:sp>
        <p:nvSpPr>
          <p:cNvPr id="555" name="Google Shape;555;p53"/>
          <p:cNvSpPr txBox="1"/>
          <p:nvPr/>
        </p:nvSpPr>
        <p:spPr>
          <a:xfrm>
            <a:off x="311700" y="4679955"/>
            <a:ext cx="59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 feature: One more detail</a:t>
            </a:r>
            <a:endParaRPr/>
          </a:p>
        </p:txBody>
      </p:sp>
      <p:sp>
        <p:nvSpPr>
          <p:cNvPr id="561" name="Google Shape;561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62" name="Google Shape;562;p54"/>
          <p:cNvGrpSpPr/>
          <p:nvPr/>
        </p:nvGrpSpPr>
        <p:grpSpPr>
          <a:xfrm>
            <a:off x="1676400" y="2391660"/>
            <a:ext cx="1598700" cy="2271555"/>
            <a:chOff x="1776550" y="2657400"/>
            <a:chExt cx="1598700" cy="2523950"/>
          </a:xfrm>
        </p:grpSpPr>
        <p:sp>
          <p:nvSpPr>
            <p:cNvPr id="563" name="Google Shape;563;p54"/>
            <p:cNvSpPr/>
            <p:nvPr/>
          </p:nvSpPr>
          <p:spPr>
            <a:xfrm>
              <a:off x="1971400" y="3135050"/>
              <a:ext cx="1209000" cy="20463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/>
            </a:p>
          </p:txBody>
        </p:sp>
        <p:sp>
          <p:nvSpPr>
            <p:cNvPr id="564" name="Google Shape;564;p54"/>
            <p:cNvSpPr/>
            <p:nvPr/>
          </p:nvSpPr>
          <p:spPr>
            <a:xfrm>
              <a:off x="1971400" y="3932300"/>
              <a:ext cx="1209000" cy="206700"/>
            </a:xfrm>
            <a:prstGeom prst="rect">
              <a:avLst/>
            </a:prstGeom>
            <a:solidFill>
              <a:srgbClr val="D5A6B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54"/>
            <p:cNvSpPr/>
            <p:nvPr/>
          </p:nvSpPr>
          <p:spPr>
            <a:xfrm>
              <a:off x="1971400" y="4508775"/>
              <a:ext cx="1209000" cy="206700"/>
            </a:xfrm>
            <a:prstGeom prst="rect">
              <a:avLst/>
            </a:prstGeom>
            <a:solidFill>
              <a:srgbClr val="D5A6BD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54"/>
            <p:cNvSpPr txBox="1"/>
            <p:nvPr/>
          </p:nvSpPr>
          <p:spPr>
            <a:xfrm>
              <a:off x="1776550" y="2657400"/>
              <a:ext cx="15987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Physical memory</a:t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567" name="Google Shape;567;p54"/>
          <p:cNvSpPr/>
          <p:nvPr/>
        </p:nvSpPr>
        <p:spPr>
          <a:xfrm>
            <a:off x="6063750" y="2821545"/>
            <a:ext cx="1209000" cy="184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568" name="Google Shape;568;p54"/>
          <p:cNvSpPr/>
          <p:nvPr/>
        </p:nvSpPr>
        <p:spPr>
          <a:xfrm>
            <a:off x="6063750" y="3211088"/>
            <a:ext cx="1209000" cy="3603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54"/>
          <p:cNvSpPr txBox="1"/>
          <p:nvPr/>
        </p:nvSpPr>
        <p:spPr>
          <a:xfrm>
            <a:off x="5868900" y="2391660"/>
            <a:ext cx="159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Virtual</a:t>
            </a:r>
            <a:r>
              <a:rPr lang="en">
                <a:solidFill>
                  <a:schemeClr val="dk1"/>
                </a:solidFill>
              </a:rPr>
              <a:t> memory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570" name="Google Shape;570;p54"/>
          <p:cNvCxnSpPr>
            <a:stCxn id="564" idx="3"/>
            <a:endCxn id="571" idx="1"/>
          </p:cNvCxnSpPr>
          <p:nvPr/>
        </p:nvCxnSpPr>
        <p:spPr>
          <a:xfrm>
            <a:off x="3080250" y="3632085"/>
            <a:ext cx="1032000" cy="58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571" name="Google Shape;571;p54"/>
          <p:cNvSpPr txBox="1"/>
          <p:nvPr/>
        </p:nvSpPr>
        <p:spPr>
          <a:xfrm>
            <a:off x="4112102" y="3520930"/>
            <a:ext cx="919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ION buffer</a:t>
            </a:r>
            <a:endParaRPr sz="10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572" name="Google Shape;572;p54"/>
          <p:cNvCxnSpPr>
            <a:stCxn id="565" idx="3"/>
            <a:endCxn id="571" idx="1"/>
          </p:cNvCxnSpPr>
          <p:nvPr/>
        </p:nvCxnSpPr>
        <p:spPr>
          <a:xfrm flipH="1" rot="10800000">
            <a:off x="3080250" y="3690413"/>
            <a:ext cx="1032000" cy="460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573" name="Google Shape;573;p54"/>
          <p:cNvCxnSpPr>
            <a:stCxn id="568" idx="1"/>
            <a:endCxn id="571" idx="3"/>
          </p:cNvCxnSpPr>
          <p:nvPr/>
        </p:nvCxnSpPr>
        <p:spPr>
          <a:xfrm flipH="1">
            <a:off x="5032050" y="3391238"/>
            <a:ext cx="1031700" cy="299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grpSp>
        <p:nvGrpSpPr>
          <p:cNvPr id="574" name="Google Shape;574;p54"/>
          <p:cNvGrpSpPr/>
          <p:nvPr/>
        </p:nvGrpSpPr>
        <p:grpSpPr>
          <a:xfrm>
            <a:off x="398085" y="3383723"/>
            <a:ext cx="1473900" cy="857403"/>
            <a:chOff x="398085" y="3759692"/>
            <a:chExt cx="1473900" cy="952670"/>
          </a:xfrm>
        </p:grpSpPr>
        <p:grpSp>
          <p:nvGrpSpPr>
            <p:cNvPr id="575" name="Google Shape;575;p54"/>
            <p:cNvGrpSpPr/>
            <p:nvPr/>
          </p:nvGrpSpPr>
          <p:grpSpPr>
            <a:xfrm>
              <a:off x="398085" y="3759692"/>
              <a:ext cx="1473900" cy="376200"/>
              <a:chOff x="2493600" y="4352000"/>
              <a:chExt cx="1473900" cy="376200"/>
            </a:xfrm>
          </p:grpSpPr>
          <p:cxnSp>
            <p:nvCxnSpPr>
              <p:cNvPr id="576" name="Google Shape;576;p54"/>
              <p:cNvCxnSpPr/>
              <p:nvPr/>
            </p:nvCxnSpPr>
            <p:spPr>
              <a:xfrm>
                <a:off x="3337200" y="4521360"/>
                <a:ext cx="63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sp>
            <p:nvSpPr>
              <p:cNvPr id="577" name="Google Shape;577;p54"/>
              <p:cNvSpPr txBox="1"/>
              <p:nvPr/>
            </p:nvSpPr>
            <p:spPr>
              <a:xfrm>
                <a:off x="2493600" y="4352000"/>
                <a:ext cx="919800" cy="37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0x88888888</a:t>
                </a:r>
                <a:endParaRPr sz="1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  <p:grpSp>
          <p:nvGrpSpPr>
            <p:cNvPr id="578" name="Google Shape;578;p54"/>
            <p:cNvGrpSpPr/>
            <p:nvPr/>
          </p:nvGrpSpPr>
          <p:grpSpPr>
            <a:xfrm>
              <a:off x="398085" y="4336162"/>
              <a:ext cx="1473900" cy="376200"/>
              <a:chOff x="2493600" y="4352000"/>
              <a:chExt cx="1473900" cy="376200"/>
            </a:xfrm>
          </p:grpSpPr>
          <p:cxnSp>
            <p:nvCxnSpPr>
              <p:cNvPr id="579" name="Google Shape;579;p54"/>
              <p:cNvCxnSpPr/>
              <p:nvPr/>
            </p:nvCxnSpPr>
            <p:spPr>
              <a:xfrm>
                <a:off x="3337200" y="4521360"/>
                <a:ext cx="63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sp>
            <p:nvSpPr>
              <p:cNvPr id="580" name="Google Shape;580;p54"/>
              <p:cNvSpPr txBox="1"/>
              <p:nvPr/>
            </p:nvSpPr>
            <p:spPr>
              <a:xfrm>
                <a:off x="2493600" y="4352000"/>
                <a:ext cx="919800" cy="37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0xdeadbeef</a:t>
                </a:r>
                <a:endParaRPr sz="1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55"/>
          <p:cNvSpPr/>
          <p:nvPr/>
        </p:nvSpPr>
        <p:spPr>
          <a:xfrm>
            <a:off x="807825" y="1167278"/>
            <a:ext cx="7719900" cy="170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before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586" name="Google Shape;586;p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87" name="Google Shape;587;p55"/>
          <p:cNvSpPr txBox="1"/>
          <p:nvPr>
            <p:ph type="title"/>
          </p:nvPr>
        </p:nvSpPr>
        <p:spPr>
          <a:xfrm>
            <a:off x="1190125" y="1457730"/>
            <a:ext cx="6852000" cy="1428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00 00 00 00 00 00 00 00 00 00 00 00 00 00 00 00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00 00 00 00 00 00 00 00 00 00 00 00 00 00 00 00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 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588" name="Google Shape;588;p55"/>
          <p:cNvGrpSpPr/>
          <p:nvPr/>
        </p:nvGrpSpPr>
        <p:grpSpPr>
          <a:xfrm>
            <a:off x="807822" y="3395339"/>
            <a:ext cx="3764232" cy="774901"/>
            <a:chOff x="807808" y="3239169"/>
            <a:chExt cx="7719917" cy="861001"/>
          </a:xfrm>
        </p:grpSpPr>
        <p:sp>
          <p:nvSpPr>
            <p:cNvPr id="589" name="Google Shape;589;p55"/>
            <p:cNvSpPr/>
            <p:nvPr/>
          </p:nvSpPr>
          <p:spPr>
            <a:xfrm>
              <a:off x="807825" y="3239169"/>
              <a:ext cx="77199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dk1"/>
                  </a:solidFill>
                </a:rPr>
                <a:t>Non-contiguous</a:t>
              </a:r>
              <a:r>
                <a:rPr lang="en">
                  <a:solidFill>
                    <a:schemeClr val="dk1"/>
                  </a:solidFill>
                </a:rPr>
                <a:t> ION fd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90" name="Google Shape;590;p55"/>
            <p:cNvSpPr txBox="1"/>
            <p:nvPr/>
          </p:nvSpPr>
          <p:spPr>
            <a:xfrm>
              <a:off x="807808" y="3552970"/>
              <a:ext cx="63159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0x24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591" name="Google Shape;591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 feature: One more detail</a:t>
            </a:r>
            <a:endParaRPr/>
          </a:p>
        </p:txBody>
      </p:sp>
      <p:cxnSp>
        <p:nvCxnSpPr>
          <p:cNvPr id="592" name="Google Shape;592;p55"/>
          <p:cNvCxnSpPr/>
          <p:nvPr/>
        </p:nvCxnSpPr>
        <p:spPr>
          <a:xfrm rot="-5400000">
            <a:off x="2036500" y="3076250"/>
            <a:ext cx="1576200" cy="176700"/>
          </a:xfrm>
          <a:prstGeom prst="curvedConnector3">
            <a:avLst>
              <a:gd fmla="val 7469" name="adj1"/>
            </a:avLst>
          </a:prstGeom>
          <a:noFill/>
          <a:ln cap="flat" cmpd="sng" w="19050">
            <a:solidFill>
              <a:srgbClr val="FF9900"/>
            </a:solidFill>
            <a:prstDash val="dash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56"/>
          <p:cNvSpPr/>
          <p:nvPr/>
        </p:nvSpPr>
        <p:spPr>
          <a:xfrm>
            <a:off x="807825" y="1167278"/>
            <a:ext cx="7719900" cy="170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after</a:t>
            </a:r>
            <a:r>
              <a:rPr b="1" lang="en">
                <a:solidFill>
                  <a:schemeClr val="dk1"/>
                </a:solidFill>
              </a:rPr>
              <a:t>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598" name="Google Shape;598;p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9" name="Google Shape;599;p56"/>
          <p:cNvSpPr txBox="1"/>
          <p:nvPr>
            <p:ph type="title"/>
          </p:nvPr>
        </p:nvSpPr>
        <p:spPr>
          <a:xfrm>
            <a:off x="1190125" y="1457730"/>
            <a:ext cx="6852000" cy="1428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00 00 00 00 88 88 88 88 00 00 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 00 00 00 01 00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ef be ad de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 00 00 00 00 00 00 01 00 00 00 00 00 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00" name="Google Shape;600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 feature: One more detail</a:t>
            </a:r>
            <a:endParaRPr/>
          </a:p>
        </p:txBody>
      </p:sp>
      <p:cxnSp>
        <p:nvCxnSpPr>
          <p:cNvPr id="601" name="Google Shape;601;p56"/>
          <p:cNvCxnSpPr/>
          <p:nvPr/>
        </p:nvCxnSpPr>
        <p:spPr>
          <a:xfrm flipH="1">
            <a:off x="2953629" y="2465725"/>
            <a:ext cx="4998300" cy="18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2" name="Google Shape;602;p56"/>
          <p:cNvCxnSpPr/>
          <p:nvPr/>
        </p:nvCxnSpPr>
        <p:spPr>
          <a:xfrm flipH="1">
            <a:off x="1260273" y="2773606"/>
            <a:ext cx="4998300" cy="18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mc:AlternateContent>
    <mc:Choice Requires="p14">
      <p:transition p14:dur="200">
        <p:fade/>
      </p:transition>
    </mc:Choice>
    <mc:Fallback>
      <p:transition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57"/>
          <p:cNvSpPr/>
          <p:nvPr/>
        </p:nvSpPr>
        <p:spPr>
          <a:xfrm>
            <a:off x="807825" y="1167278"/>
            <a:ext cx="7719900" cy="170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after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608" name="Google Shape;608;p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09" name="Google Shape;609;p57"/>
          <p:cNvSpPr txBox="1"/>
          <p:nvPr>
            <p:ph type="title"/>
          </p:nvPr>
        </p:nvSpPr>
        <p:spPr>
          <a:xfrm>
            <a:off x="1190125" y="1457730"/>
            <a:ext cx="6852000" cy="1428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00 00 00 00 88 88 88 88 00 00 00 00 00 00 01 00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ef be ad de 00 00 00 00 00 00 01 00 00 00 00 00 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10" name="Google Shape;610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 feature: One more detail</a:t>
            </a:r>
            <a:endParaRPr/>
          </a:p>
        </p:txBody>
      </p:sp>
      <p:grpSp>
        <p:nvGrpSpPr>
          <p:cNvPr id="611" name="Google Shape;611;p57"/>
          <p:cNvGrpSpPr/>
          <p:nvPr/>
        </p:nvGrpSpPr>
        <p:grpSpPr>
          <a:xfrm>
            <a:off x="2921100" y="2168171"/>
            <a:ext cx="5891775" cy="1476347"/>
            <a:chOff x="2921100" y="2324413"/>
            <a:chExt cx="5891775" cy="1640386"/>
          </a:xfrm>
        </p:grpSpPr>
        <p:grpSp>
          <p:nvGrpSpPr>
            <p:cNvPr id="612" name="Google Shape;612;p57"/>
            <p:cNvGrpSpPr/>
            <p:nvPr/>
          </p:nvGrpSpPr>
          <p:grpSpPr>
            <a:xfrm>
              <a:off x="2936329" y="2324419"/>
              <a:ext cx="3317855" cy="1161456"/>
              <a:chOff x="2936329" y="2324419"/>
              <a:chExt cx="3317855" cy="1161456"/>
            </a:xfrm>
          </p:grpSpPr>
          <p:cxnSp>
            <p:nvCxnSpPr>
              <p:cNvPr id="613" name="Google Shape;613;p57"/>
              <p:cNvCxnSpPr/>
              <p:nvPr/>
            </p:nvCxnSpPr>
            <p:spPr>
              <a:xfrm rot="10800000">
                <a:off x="2936459" y="2655034"/>
                <a:ext cx="3317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4" name="Google Shape;614;p57"/>
              <p:cNvCxnSpPr/>
              <p:nvPr/>
            </p:nvCxnSpPr>
            <p:spPr>
              <a:xfrm rot="10800000">
                <a:off x="6254184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5" name="Google Shape;615;p57"/>
              <p:cNvCxnSpPr/>
              <p:nvPr/>
            </p:nvCxnSpPr>
            <p:spPr>
              <a:xfrm rot="10800000">
                <a:off x="2936329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6" name="Google Shape;616;p57"/>
              <p:cNvCxnSpPr/>
              <p:nvPr/>
            </p:nvCxnSpPr>
            <p:spPr>
              <a:xfrm rot="10800000">
                <a:off x="4595250" y="2654875"/>
                <a:ext cx="0" cy="831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17" name="Google Shape;617;p57"/>
            <p:cNvGrpSpPr/>
            <p:nvPr/>
          </p:nvGrpSpPr>
          <p:grpSpPr>
            <a:xfrm>
              <a:off x="6325528" y="2324413"/>
              <a:ext cx="1626413" cy="1161456"/>
              <a:chOff x="2936329" y="2324419"/>
              <a:chExt cx="3317855" cy="1161456"/>
            </a:xfrm>
          </p:grpSpPr>
          <p:cxnSp>
            <p:nvCxnSpPr>
              <p:cNvPr id="618" name="Google Shape;618;p57"/>
              <p:cNvCxnSpPr/>
              <p:nvPr/>
            </p:nvCxnSpPr>
            <p:spPr>
              <a:xfrm rot="10800000">
                <a:off x="2936459" y="2655034"/>
                <a:ext cx="3317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9" name="Google Shape;619;p57"/>
              <p:cNvCxnSpPr/>
              <p:nvPr/>
            </p:nvCxnSpPr>
            <p:spPr>
              <a:xfrm rot="10800000">
                <a:off x="6254184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0" name="Google Shape;620;p57"/>
              <p:cNvCxnSpPr/>
              <p:nvPr/>
            </p:nvCxnSpPr>
            <p:spPr>
              <a:xfrm rot="10800000">
                <a:off x="2936329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1" name="Google Shape;621;p57"/>
              <p:cNvCxnSpPr/>
              <p:nvPr/>
            </p:nvCxnSpPr>
            <p:spPr>
              <a:xfrm rot="10800000">
                <a:off x="4595250" y="2654875"/>
                <a:ext cx="0" cy="831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22" name="Google Shape;622;p57"/>
            <p:cNvSpPr txBox="1"/>
            <p:nvPr/>
          </p:nvSpPr>
          <p:spPr>
            <a:xfrm>
              <a:off x="2921100" y="3485998"/>
              <a:ext cx="3348300" cy="47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9900"/>
                  </a:solidFill>
                  <a:latin typeface="Consolas"/>
                  <a:ea typeface="Consolas"/>
                  <a:cs typeface="Consolas"/>
                  <a:sym typeface="Consolas"/>
                </a:rPr>
                <a:t>address = 0x88888888</a:t>
              </a:r>
              <a:endParaRPr sz="16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23" name="Google Shape;623;p57"/>
            <p:cNvSpPr txBox="1"/>
            <p:nvPr/>
          </p:nvSpPr>
          <p:spPr>
            <a:xfrm>
              <a:off x="5464575" y="3485998"/>
              <a:ext cx="3348300" cy="47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9900"/>
                  </a:solidFill>
                  <a:latin typeface="Consolas"/>
                  <a:ea typeface="Consolas"/>
                  <a:cs typeface="Consolas"/>
                  <a:sym typeface="Consolas"/>
                </a:rPr>
                <a:t>size = 0x10000</a:t>
              </a:r>
              <a:endParaRPr sz="16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58"/>
          <p:cNvSpPr/>
          <p:nvPr/>
        </p:nvSpPr>
        <p:spPr>
          <a:xfrm>
            <a:off x="807825" y="1167278"/>
            <a:ext cx="7719900" cy="170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after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629" name="Google Shape;629;p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0" name="Google Shape;630;p58"/>
          <p:cNvSpPr txBox="1"/>
          <p:nvPr>
            <p:ph type="title"/>
          </p:nvPr>
        </p:nvSpPr>
        <p:spPr>
          <a:xfrm>
            <a:off x="1190125" y="1457730"/>
            <a:ext cx="6852000" cy="1428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00 00 00 00 88 88 88 88 00 00 00 00 00 00 01 00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ef be ad de 00 00 00 00 00 00 01 00 00 00 00 00 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31" name="Google Shape;631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 feature: One more detail</a:t>
            </a:r>
            <a:endParaRPr/>
          </a:p>
        </p:txBody>
      </p:sp>
      <p:grpSp>
        <p:nvGrpSpPr>
          <p:cNvPr id="632" name="Google Shape;632;p58"/>
          <p:cNvGrpSpPr/>
          <p:nvPr/>
        </p:nvGrpSpPr>
        <p:grpSpPr>
          <a:xfrm>
            <a:off x="1235596" y="2461942"/>
            <a:ext cx="3348300" cy="1476341"/>
            <a:chOff x="2921100" y="2324419"/>
            <a:chExt cx="3348300" cy="1640379"/>
          </a:xfrm>
        </p:grpSpPr>
        <p:grpSp>
          <p:nvGrpSpPr>
            <p:cNvPr id="633" name="Google Shape;633;p58"/>
            <p:cNvGrpSpPr/>
            <p:nvPr/>
          </p:nvGrpSpPr>
          <p:grpSpPr>
            <a:xfrm>
              <a:off x="2936329" y="2324419"/>
              <a:ext cx="3317855" cy="1161456"/>
              <a:chOff x="2936329" y="2324419"/>
              <a:chExt cx="3317855" cy="1161456"/>
            </a:xfrm>
          </p:grpSpPr>
          <p:cxnSp>
            <p:nvCxnSpPr>
              <p:cNvPr id="634" name="Google Shape;634;p58"/>
              <p:cNvCxnSpPr/>
              <p:nvPr/>
            </p:nvCxnSpPr>
            <p:spPr>
              <a:xfrm rot="10800000">
                <a:off x="2936459" y="2655034"/>
                <a:ext cx="3317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5" name="Google Shape;635;p58"/>
              <p:cNvCxnSpPr/>
              <p:nvPr/>
            </p:nvCxnSpPr>
            <p:spPr>
              <a:xfrm rot="10800000">
                <a:off x="6254184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6" name="Google Shape;636;p58"/>
              <p:cNvCxnSpPr/>
              <p:nvPr/>
            </p:nvCxnSpPr>
            <p:spPr>
              <a:xfrm rot="10800000">
                <a:off x="2936329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7" name="Google Shape;637;p58"/>
              <p:cNvCxnSpPr/>
              <p:nvPr/>
            </p:nvCxnSpPr>
            <p:spPr>
              <a:xfrm rot="10800000">
                <a:off x="4595250" y="2654875"/>
                <a:ext cx="0" cy="831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38" name="Google Shape;638;p58"/>
            <p:cNvSpPr txBox="1"/>
            <p:nvPr/>
          </p:nvSpPr>
          <p:spPr>
            <a:xfrm>
              <a:off x="2921100" y="3485998"/>
              <a:ext cx="3348300" cy="47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9900"/>
                  </a:solidFill>
                  <a:latin typeface="Consolas"/>
                  <a:ea typeface="Consolas"/>
                  <a:cs typeface="Consolas"/>
                  <a:sym typeface="Consolas"/>
                </a:rPr>
                <a:t>address = 0xdeadbeef</a:t>
              </a:r>
              <a:endParaRPr sz="16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639" name="Google Shape;639;p58"/>
          <p:cNvGrpSpPr/>
          <p:nvPr/>
        </p:nvGrpSpPr>
        <p:grpSpPr>
          <a:xfrm>
            <a:off x="3775654" y="2461931"/>
            <a:ext cx="3348300" cy="1476347"/>
            <a:chOff x="5464575" y="2324413"/>
            <a:chExt cx="3348300" cy="1640386"/>
          </a:xfrm>
        </p:grpSpPr>
        <p:grpSp>
          <p:nvGrpSpPr>
            <p:cNvPr id="640" name="Google Shape;640;p58"/>
            <p:cNvGrpSpPr/>
            <p:nvPr/>
          </p:nvGrpSpPr>
          <p:grpSpPr>
            <a:xfrm>
              <a:off x="6325528" y="2324413"/>
              <a:ext cx="1626413" cy="1161456"/>
              <a:chOff x="2936329" y="2324419"/>
              <a:chExt cx="3317855" cy="1161456"/>
            </a:xfrm>
          </p:grpSpPr>
          <p:cxnSp>
            <p:nvCxnSpPr>
              <p:cNvPr id="641" name="Google Shape;641;p58"/>
              <p:cNvCxnSpPr/>
              <p:nvPr/>
            </p:nvCxnSpPr>
            <p:spPr>
              <a:xfrm rot="10800000">
                <a:off x="2936459" y="2655034"/>
                <a:ext cx="3317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2" name="Google Shape;642;p58"/>
              <p:cNvCxnSpPr/>
              <p:nvPr/>
            </p:nvCxnSpPr>
            <p:spPr>
              <a:xfrm rot="10800000">
                <a:off x="6254184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3" name="Google Shape;643;p58"/>
              <p:cNvCxnSpPr/>
              <p:nvPr/>
            </p:nvCxnSpPr>
            <p:spPr>
              <a:xfrm rot="10800000">
                <a:off x="2936329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4" name="Google Shape;644;p58"/>
              <p:cNvCxnSpPr/>
              <p:nvPr/>
            </p:nvCxnSpPr>
            <p:spPr>
              <a:xfrm rot="10800000">
                <a:off x="4595250" y="2654875"/>
                <a:ext cx="0" cy="831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45" name="Google Shape;645;p58"/>
            <p:cNvSpPr txBox="1"/>
            <p:nvPr/>
          </p:nvSpPr>
          <p:spPr>
            <a:xfrm>
              <a:off x="5464575" y="3485998"/>
              <a:ext cx="3348300" cy="47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9900"/>
                  </a:solidFill>
                  <a:latin typeface="Consolas"/>
                  <a:ea typeface="Consolas"/>
                  <a:cs typeface="Consolas"/>
                  <a:sym typeface="Consolas"/>
                </a:rPr>
                <a:t>size = 0x10000</a:t>
              </a:r>
              <a:endParaRPr sz="16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59"/>
          <p:cNvSpPr/>
          <p:nvPr/>
        </p:nvSpPr>
        <p:spPr>
          <a:xfrm>
            <a:off x="807825" y="1167278"/>
            <a:ext cx="7719900" cy="170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after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651" name="Google Shape;651;p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52" name="Google Shape;652;p59"/>
          <p:cNvSpPr txBox="1"/>
          <p:nvPr>
            <p:ph type="title"/>
          </p:nvPr>
        </p:nvSpPr>
        <p:spPr>
          <a:xfrm>
            <a:off x="1190125" y="1457730"/>
            <a:ext cx="6852000" cy="1428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88 88 88 88 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00 00 00 00 00 00 01 00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ef be ad de 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00 00 00 00 00 00 01 00 00 00 00 00 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53" name="Google Shape;653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 feature: One more detail</a:t>
            </a:r>
            <a:endParaRPr/>
          </a:p>
        </p:txBody>
      </p:sp>
      <p:cxnSp>
        <p:nvCxnSpPr>
          <p:cNvPr id="654" name="Google Shape;654;p59"/>
          <p:cNvCxnSpPr/>
          <p:nvPr/>
        </p:nvCxnSpPr>
        <p:spPr>
          <a:xfrm rot="-5400000">
            <a:off x="1989800" y="2623553"/>
            <a:ext cx="1207800" cy="6789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FF9900"/>
            </a:solidFill>
            <a:prstDash val="dash"/>
            <a:round/>
            <a:headEnd len="med" w="med" type="none"/>
            <a:tailEnd len="med" w="med" type="triangle"/>
          </a:ln>
        </p:spPr>
      </p:cxnSp>
      <p:grpSp>
        <p:nvGrpSpPr>
          <p:cNvPr id="655" name="Google Shape;655;p59"/>
          <p:cNvGrpSpPr/>
          <p:nvPr/>
        </p:nvGrpSpPr>
        <p:grpSpPr>
          <a:xfrm>
            <a:off x="807825" y="3189572"/>
            <a:ext cx="7719900" cy="774911"/>
            <a:chOff x="807825" y="3543969"/>
            <a:chExt cx="7719900" cy="861013"/>
          </a:xfrm>
        </p:grpSpPr>
        <p:sp>
          <p:nvSpPr>
            <p:cNvPr id="656" name="Google Shape;656;p59"/>
            <p:cNvSpPr/>
            <p:nvPr/>
          </p:nvSpPr>
          <p:spPr>
            <a:xfrm>
              <a:off x="807825" y="3543969"/>
              <a:ext cx="77199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dk1"/>
                  </a:solidFill>
                </a:rPr>
                <a:t>Non-contiguous</a:t>
              </a:r>
              <a:r>
                <a:rPr lang="en">
                  <a:solidFill>
                    <a:schemeClr val="dk1"/>
                  </a:solidFill>
                </a:rPr>
                <a:t> Whitelist entry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57" name="Google Shape;657;p59"/>
            <p:cNvSpPr txBox="1"/>
            <p:nvPr/>
          </p:nvSpPr>
          <p:spPr>
            <a:xfrm>
              <a:off x="807825" y="3857775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0x24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658" name="Google Shape;658;p59"/>
            <p:cNvSpPr txBox="1"/>
            <p:nvPr/>
          </p:nvSpPr>
          <p:spPr>
            <a:xfrm>
              <a:off x="4763625" y="3857782"/>
              <a:ext cx="37641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count = 2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 feature: One more detail</a:t>
            </a:r>
            <a:endParaRPr/>
          </a:p>
        </p:txBody>
      </p:sp>
      <p:sp>
        <p:nvSpPr>
          <p:cNvPr id="664" name="Google Shape;664;p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This is interesting, as here the sizes of the whitelisted buffers are passed inside the input buffer, and not </a:t>
            </a:r>
            <a:r>
              <a:rPr lang="en"/>
              <a:t>as</a:t>
            </a:r>
            <a:r>
              <a:rPr lang="en"/>
              <a:t> outside metadata in the whitelisted entries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This means that by using non-contiguous ION buffers and overlapping them with other ION buffers, not only the address of the whitelisted buffer can be modified, but also the size</a:t>
            </a:r>
            <a:endParaRPr/>
          </a:p>
        </p:txBody>
      </p:sp>
      <p:sp>
        <p:nvSpPr>
          <p:cNvPr id="665" name="Google Shape;665;p6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61"/>
          <p:cNvSpPr txBox="1"/>
          <p:nvPr>
            <p:ph idx="1" type="body"/>
          </p:nvPr>
        </p:nvSpPr>
        <p:spPr>
          <a:xfrm>
            <a:off x="311700" y="1152472"/>
            <a:ext cx="4526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 want to whitelist the entire Linux kernel physical memory, so I need to know what its addresses are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This can be queried through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/proc/iomem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These addresses are always the same, even after a reboot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 physical addresses</a:t>
            </a:r>
            <a:endParaRPr/>
          </a:p>
        </p:txBody>
      </p:sp>
      <p:sp>
        <p:nvSpPr>
          <p:cNvPr id="672" name="Google Shape;672;p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73" name="Google Shape;673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9949" y="1246995"/>
            <a:ext cx="3614333" cy="3463403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74" name="Google Shape;674;p61"/>
          <p:cNvSpPr/>
          <p:nvPr/>
        </p:nvSpPr>
        <p:spPr>
          <a:xfrm>
            <a:off x="4962300" y="1803600"/>
            <a:ext cx="3400200" cy="6099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Android TrustZone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big and important aspect in Android’s security. A whole separate OS running on every Android device, alongside Android.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Usually used in cryptography operations, like keys for encrypting/decrypting data (e.g. DRM). Makes sure the keys won’t be exposed even in case of a full kernel compromise.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More privileged than the kernel </a:t>
            </a:r>
            <a:r>
              <a:rPr lang="en" sz="1400">
                <a:solidFill>
                  <a:schemeClr val="lt2"/>
                </a:solidFill>
              </a:rPr>
              <a:t>(perhaps the most privileged component in Android)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Unlike Android which is mostly open source, the TrustZone is </a:t>
            </a:r>
            <a:r>
              <a:rPr lang="en"/>
              <a:t>completely</a:t>
            </a:r>
            <a:r>
              <a:rPr lang="en"/>
              <a:t> closed source*</a:t>
            </a:r>
            <a:endParaRPr/>
          </a:p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311700" y="4679955"/>
            <a:ext cx="595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*Some chipsets have open source TrustZone, but they are new/rare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8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Whitelisting the entire kernel memory</a:t>
            </a:r>
            <a:endParaRPr/>
          </a:p>
        </p:txBody>
      </p:sp>
      <p:sp>
        <p:nvSpPr>
          <p:cNvPr id="680" name="Google Shape;680;p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Through overlapping whitelist entries, I achieve an item in a whitelist array whose address is 0 and whose size is bigger than the addresses of the kernel memory</a:t>
            </a:r>
            <a:endParaRPr/>
          </a:p>
        </p:txBody>
      </p:sp>
      <p:sp>
        <p:nvSpPr>
          <p:cNvPr id="681" name="Google Shape;681;p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82" name="Google Shape;682;p62"/>
          <p:cNvSpPr txBox="1"/>
          <p:nvPr/>
        </p:nvSpPr>
        <p:spPr>
          <a:xfrm>
            <a:off x="311700" y="925450"/>
            <a:ext cx="50784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9900"/>
                </a:solidFill>
              </a:rPr>
              <a:t>(Very briefly)</a:t>
            </a:r>
            <a:endParaRPr sz="12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6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63"/>
          <p:cNvSpPr/>
          <p:nvPr/>
        </p:nvSpPr>
        <p:spPr>
          <a:xfrm>
            <a:off x="807825" y="1167278"/>
            <a:ext cx="7719900" cy="170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before</a:t>
            </a:r>
            <a:r>
              <a:rPr b="1" lang="en">
                <a:solidFill>
                  <a:schemeClr val="dk1"/>
                </a:solidFill>
              </a:rPr>
              <a:t>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688" name="Google Shape;688;p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89" name="Google Shape;689;p63"/>
          <p:cNvSpPr txBox="1"/>
          <p:nvPr>
            <p:ph type="title"/>
          </p:nvPr>
        </p:nvSpPr>
        <p:spPr>
          <a:xfrm>
            <a:off x="1190125" y="1457730"/>
            <a:ext cx="6852000" cy="1428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00 00 00 00 00 00 00 00 00 00 00 00 00 00 00 00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00 00 00 00 00 00 00 00 00 00 00 00 00 00 00 00 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90" name="Google Shape;690;p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Whitelisting the entire kernel memory</a:t>
            </a:r>
            <a:endParaRPr/>
          </a:p>
        </p:txBody>
      </p:sp>
      <p:grpSp>
        <p:nvGrpSpPr>
          <p:cNvPr id="691" name="Google Shape;691;p63"/>
          <p:cNvGrpSpPr/>
          <p:nvPr/>
        </p:nvGrpSpPr>
        <p:grpSpPr>
          <a:xfrm>
            <a:off x="807825" y="3189599"/>
            <a:ext cx="3764228" cy="774906"/>
            <a:chOff x="807815" y="3239169"/>
            <a:chExt cx="7719910" cy="861007"/>
          </a:xfrm>
        </p:grpSpPr>
        <p:sp>
          <p:nvSpPr>
            <p:cNvPr id="692" name="Google Shape;692;p63"/>
            <p:cNvSpPr/>
            <p:nvPr/>
          </p:nvSpPr>
          <p:spPr>
            <a:xfrm>
              <a:off x="807825" y="3239169"/>
              <a:ext cx="77199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dk1"/>
                  </a:solidFill>
                </a:rPr>
                <a:t>N</a:t>
              </a:r>
              <a:r>
                <a:rPr b="1" lang="en">
                  <a:solidFill>
                    <a:schemeClr val="dk1"/>
                  </a:solidFill>
                </a:rPr>
                <a:t>on-contiguous</a:t>
              </a:r>
              <a:r>
                <a:rPr lang="en">
                  <a:solidFill>
                    <a:schemeClr val="dk1"/>
                  </a:solidFill>
                </a:rPr>
                <a:t> ION fd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93" name="Google Shape;693;p63"/>
            <p:cNvSpPr txBox="1"/>
            <p:nvPr/>
          </p:nvSpPr>
          <p:spPr>
            <a:xfrm>
              <a:off x="807815" y="3552976"/>
              <a:ext cx="41196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0x24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694" name="Google Shape;694;p63"/>
          <p:cNvGrpSpPr/>
          <p:nvPr/>
        </p:nvGrpSpPr>
        <p:grpSpPr>
          <a:xfrm>
            <a:off x="4763497" y="3189599"/>
            <a:ext cx="3764108" cy="774901"/>
            <a:chOff x="4763497" y="3772599"/>
            <a:chExt cx="3764108" cy="861001"/>
          </a:xfrm>
        </p:grpSpPr>
        <p:sp>
          <p:nvSpPr>
            <p:cNvPr id="695" name="Google Shape;695;p63"/>
            <p:cNvSpPr/>
            <p:nvPr/>
          </p:nvSpPr>
          <p:spPr>
            <a:xfrm>
              <a:off x="4763505" y="3772599"/>
              <a:ext cx="37641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Contiguous ION fd (address &gt; kernel)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96" name="Google Shape;696;p63"/>
            <p:cNvSpPr txBox="1"/>
            <p:nvPr/>
          </p:nvSpPr>
          <p:spPr>
            <a:xfrm>
              <a:off x="4763497" y="4086400"/>
              <a:ext cx="30615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0x28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697" name="Google Shape;697;p63"/>
          <p:cNvGrpSpPr/>
          <p:nvPr/>
        </p:nvGrpSpPr>
        <p:grpSpPr>
          <a:xfrm>
            <a:off x="807884" y="4038614"/>
            <a:ext cx="3764108" cy="774901"/>
            <a:chOff x="4763497" y="3772599"/>
            <a:chExt cx="3764108" cy="861001"/>
          </a:xfrm>
        </p:grpSpPr>
        <p:sp>
          <p:nvSpPr>
            <p:cNvPr id="698" name="Google Shape;698;p63"/>
            <p:cNvSpPr/>
            <p:nvPr/>
          </p:nvSpPr>
          <p:spPr>
            <a:xfrm>
              <a:off x="4763505" y="3772599"/>
              <a:ext cx="37641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Contiguous ION fd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99" name="Google Shape;699;p63"/>
            <p:cNvSpPr txBox="1"/>
            <p:nvPr/>
          </p:nvSpPr>
          <p:spPr>
            <a:xfrm>
              <a:off x="4763497" y="4086400"/>
              <a:ext cx="30615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0x20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cxnSp>
        <p:nvCxnSpPr>
          <p:cNvPr id="700" name="Google Shape;700;p63"/>
          <p:cNvCxnSpPr>
            <a:stCxn id="693" idx="3"/>
          </p:cNvCxnSpPr>
          <p:nvPr/>
        </p:nvCxnSpPr>
        <p:spPr>
          <a:xfrm flipH="1" rot="10800000">
            <a:off x="2816542" y="2376365"/>
            <a:ext cx="96300" cy="1341900"/>
          </a:xfrm>
          <a:prstGeom prst="curvedConnector2">
            <a:avLst/>
          </a:prstGeom>
          <a:noFill/>
          <a:ln cap="flat" cmpd="sng" w="19050">
            <a:solidFill>
              <a:srgbClr val="FF9900"/>
            </a:solidFill>
            <a:prstDash val="dash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4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64"/>
          <p:cNvSpPr/>
          <p:nvPr/>
        </p:nvSpPr>
        <p:spPr>
          <a:xfrm>
            <a:off x="807825" y="1167278"/>
            <a:ext cx="7719900" cy="170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during</a:t>
            </a:r>
            <a:r>
              <a:rPr b="1" lang="en">
                <a:solidFill>
                  <a:schemeClr val="dk1"/>
                </a:solidFill>
              </a:rPr>
              <a:t>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706" name="Google Shape;706;p6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07" name="Google Shape;707;p64"/>
          <p:cNvSpPr txBox="1"/>
          <p:nvPr>
            <p:ph type="title"/>
          </p:nvPr>
        </p:nvSpPr>
        <p:spPr>
          <a:xfrm>
            <a:off x="1190125" y="1457730"/>
            <a:ext cx="6852000" cy="1428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88 88 88 88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 00 00 00 00 00 10 00 00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ef be ad de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 00 00 00 00 00 10 00 00 00 00 00 00 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08" name="Google Shape;708;p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Whitelisting the entire kernel memory</a:t>
            </a:r>
            <a:endParaRPr/>
          </a:p>
        </p:txBody>
      </p:sp>
      <p:grpSp>
        <p:nvGrpSpPr>
          <p:cNvPr id="709" name="Google Shape;709;p64"/>
          <p:cNvGrpSpPr/>
          <p:nvPr/>
        </p:nvGrpSpPr>
        <p:grpSpPr>
          <a:xfrm>
            <a:off x="4763497" y="3189599"/>
            <a:ext cx="3764108" cy="774901"/>
            <a:chOff x="4763497" y="3772599"/>
            <a:chExt cx="3764108" cy="861001"/>
          </a:xfrm>
        </p:grpSpPr>
        <p:sp>
          <p:nvSpPr>
            <p:cNvPr id="710" name="Google Shape;710;p64"/>
            <p:cNvSpPr/>
            <p:nvPr/>
          </p:nvSpPr>
          <p:spPr>
            <a:xfrm>
              <a:off x="4763505" y="3772599"/>
              <a:ext cx="37641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Contiguous ION fd (address &gt; kernel)</a:t>
              </a:r>
              <a:endParaRPr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711" name="Google Shape;711;p64"/>
            <p:cNvSpPr txBox="1"/>
            <p:nvPr/>
          </p:nvSpPr>
          <p:spPr>
            <a:xfrm>
              <a:off x="4763497" y="4086400"/>
              <a:ext cx="30615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0x28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712" name="Google Shape;712;p64"/>
          <p:cNvGrpSpPr/>
          <p:nvPr/>
        </p:nvGrpSpPr>
        <p:grpSpPr>
          <a:xfrm>
            <a:off x="807884" y="4038614"/>
            <a:ext cx="3764108" cy="774901"/>
            <a:chOff x="4763497" y="3772599"/>
            <a:chExt cx="3764108" cy="861001"/>
          </a:xfrm>
        </p:grpSpPr>
        <p:sp>
          <p:nvSpPr>
            <p:cNvPr id="713" name="Google Shape;713;p64"/>
            <p:cNvSpPr/>
            <p:nvPr/>
          </p:nvSpPr>
          <p:spPr>
            <a:xfrm>
              <a:off x="4763505" y="3772599"/>
              <a:ext cx="37641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Contiguous </a:t>
              </a:r>
              <a:r>
                <a:rPr lang="en">
                  <a:solidFill>
                    <a:schemeClr val="dk1"/>
                  </a:solidFill>
                </a:rPr>
                <a:t>I</a:t>
              </a:r>
              <a:r>
                <a:rPr lang="en">
                  <a:solidFill>
                    <a:schemeClr val="dk1"/>
                  </a:solidFill>
                </a:rPr>
                <a:t>ON fd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14" name="Google Shape;714;p64"/>
            <p:cNvSpPr txBox="1"/>
            <p:nvPr/>
          </p:nvSpPr>
          <p:spPr>
            <a:xfrm>
              <a:off x="4763497" y="4086400"/>
              <a:ext cx="30615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0x20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cxnSp>
        <p:nvCxnSpPr>
          <p:cNvPr id="715" name="Google Shape;715;p64"/>
          <p:cNvCxnSpPr/>
          <p:nvPr/>
        </p:nvCxnSpPr>
        <p:spPr>
          <a:xfrm flipH="1" rot="5400000">
            <a:off x="5770250" y="2880725"/>
            <a:ext cx="1220100" cy="171000"/>
          </a:xfrm>
          <a:prstGeom prst="curvedConnector3">
            <a:avLst>
              <a:gd fmla="val 38116" name="adj1"/>
            </a:avLst>
          </a:prstGeom>
          <a:noFill/>
          <a:ln cap="flat" cmpd="sng" w="19050">
            <a:solidFill>
              <a:srgbClr val="FF9900"/>
            </a:solidFill>
            <a:prstDash val="dash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mc:AlternateContent>
    <mc:Choice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65"/>
          <p:cNvSpPr/>
          <p:nvPr/>
        </p:nvSpPr>
        <p:spPr>
          <a:xfrm>
            <a:off x="807825" y="1167278"/>
            <a:ext cx="7719900" cy="170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during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721" name="Google Shape;721;p6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22" name="Google Shape;722;p65"/>
          <p:cNvSpPr txBox="1"/>
          <p:nvPr>
            <p:ph type="title"/>
          </p:nvPr>
        </p:nvSpPr>
        <p:spPr>
          <a:xfrm>
            <a:off x="1190125" y="1457730"/>
            <a:ext cx="6852000" cy="1428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00 00 00 00 88 88 88 88 00 00 00 00 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00 00 00 00 00 00 00 00 00 10 00 00 00 00 00 00 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23" name="Google Shape;723;p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Whitelisting the entire kernel memory</a:t>
            </a:r>
            <a:endParaRPr/>
          </a:p>
        </p:txBody>
      </p:sp>
      <p:grpSp>
        <p:nvGrpSpPr>
          <p:cNvPr id="724" name="Google Shape;724;p65"/>
          <p:cNvGrpSpPr/>
          <p:nvPr/>
        </p:nvGrpSpPr>
        <p:grpSpPr>
          <a:xfrm>
            <a:off x="807884" y="4038614"/>
            <a:ext cx="3764108" cy="774901"/>
            <a:chOff x="4763497" y="3772599"/>
            <a:chExt cx="3764108" cy="861001"/>
          </a:xfrm>
        </p:grpSpPr>
        <p:sp>
          <p:nvSpPr>
            <p:cNvPr id="725" name="Google Shape;725;p65"/>
            <p:cNvSpPr/>
            <p:nvPr/>
          </p:nvSpPr>
          <p:spPr>
            <a:xfrm>
              <a:off x="4763505" y="3772599"/>
              <a:ext cx="3764100" cy="80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</a:rPr>
                <a:t>Contiguous ION fd</a:t>
              </a:r>
              <a:endParaRPr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726" name="Google Shape;726;p65"/>
            <p:cNvSpPr txBox="1"/>
            <p:nvPr/>
          </p:nvSpPr>
          <p:spPr>
            <a:xfrm>
              <a:off x="4763497" y="4086400"/>
              <a:ext cx="30615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offset = 0x20</a:t>
              </a:r>
              <a:endParaRPr sz="2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cxnSp>
        <p:nvCxnSpPr>
          <p:cNvPr id="727" name="Google Shape;727;p65"/>
          <p:cNvCxnSpPr/>
          <p:nvPr/>
        </p:nvCxnSpPr>
        <p:spPr>
          <a:xfrm flipH="1" rot="5400000">
            <a:off x="862700" y="2707400"/>
            <a:ext cx="1980000" cy="13389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FF9900"/>
            </a:solidFill>
            <a:prstDash val="dash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mc:AlternateContent>
    <mc:Choice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66"/>
          <p:cNvSpPr/>
          <p:nvPr/>
        </p:nvSpPr>
        <p:spPr>
          <a:xfrm>
            <a:off x="807825" y="1167278"/>
            <a:ext cx="7719900" cy="170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after</a:t>
            </a:r>
            <a:r>
              <a:rPr b="1" lang="en">
                <a:solidFill>
                  <a:schemeClr val="dk1"/>
                </a:solidFill>
              </a:rPr>
              <a:t>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733" name="Google Shape;733;p6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34" name="Google Shape;734;p66"/>
          <p:cNvSpPr txBox="1"/>
          <p:nvPr>
            <p:ph type="title"/>
          </p:nvPr>
        </p:nvSpPr>
        <p:spPr>
          <a:xfrm>
            <a:off x="1190125" y="1457730"/>
            <a:ext cx="6852000" cy="1428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fe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 00 00 00 00 00 00 00 00 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00 00 00 00 00 00 00 00 00 10 00 00 00 00 00 00 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35" name="Google Shape;735;p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Whitelisting the entire kernel memory</a:t>
            </a:r>
            <a:endParaRPr/>
          </a:p>
        </p:txBody>
      </p:sp>
      <p:grpSp>
        <p:nvGrpSpPr>
          <p:cNvPr id="736" name="Google Shape;736;p66"/>
          <p:cNvGrpSpPr/>
          <p:nvPr/>
        </p:nvGrpSpPr>
        <p:grpSpPr>
          <a:xfrm>
            <a:off x="807825" y="2359193"/>
            <a:ext cx="7719900" cy="1605291"/>
            <a:chOff x="807825" y="2621325"/>
            <a:chExt cx="7719900" cy="1783657"/>
          </a:xfrm>
        </p:grpSpPr>
        <p:cxnSp>
          <p:nvCxnSpPr>
            <p:cNvPr id="737" name="Google Shape;737;p66"/>
            <p:cNvCxnSpPr/>
            <p:nvPr/>
          </p:nvCxnSpPr>
          <p:spPr>
            <a:xfrm rot="-5400000">
              <a:off x="1922750" y="2952825"/>
              <a:ext cx="1341900" cy="678900"/>
            </a:xfrm>
            <a:prstGeom prst="curvedConnector3">
              <a:avLst>
                <a:gd fmla="val 50000" name="adj1"/>
              </a:avLst>
            </a:prstGeom>
            <a:noFill/>
            <a:ln cap="flat" cmpd="sng" w="19050">
              <a:solidFill>
                <a:srgbClr val="FF9900"/>
              </a:solidFill>
              <a:prstDash val="dash"/>
              <a:round/>
              <a:headEnd len="med" w="med" type="none"/>
              <a:tailEnd len="med" w="med" type="triangle"/>
            </a:ln>
          </p:spPr>
        </p:cxnSp>
        <p:grpSp>
          <p:nvGrpSpPr>
            <p:cNvPr id="738" name="Google Shape;738;p66"/>
            <p:cNvGrpSpPr/>
            <p:nvPr/>
          </p:nvGrpSpPr>
          <p:grpSpPr>
            <a:xfrm>
              <a:off x="807825" y="3543969"/>
              <a:ext cx="7719900" cy="861013"/>
              <a:chOff x="807825" y="3543969"/>
              <a:chExt cx="7719900" cy="861013"/>
            </a:xfrm>
          </p:grpSpPr>
          <p:sp>
            <p:nvSpPr>
              <p:cNvPr id="739" name="Google Shape;739;p66"/>
              <p:cNvSpPr/>
              <p:nvPr/>
            </p:nvSpPr>
            <p:spPr>
              <a:xfrm>
                <a:off x="807825" y="3543969"/>
                <a:ext cx="7719900" cy="8064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chemeClr val="dk1"/>
                    </a:solidFill>
                  </a:rPr>
                  <a:t>Non-contiguous</a:t>
                </a:r>
                <a:r>
                  <a:rPr lang="en">
                    <a:solidFill>
                      <a:schemeClr val="dk1"/>
                    </a:solidFill>
                  </a:rPr>
                  <a:t> Whitelist entry</a:t>
                </a: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740" name="Google Shape;740;p66"/>
              <p:cNvSpPr txBox="1"/>
              <p:nvPr/>
            </p:nvSpPr>
            <p:spPr>
              <a:xfrm>
                <a:off x="807825" y="3857775"/>
                <a:ext cx="3764100" cy="54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1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offset = 0x24</a:t>
                </a:r>
                <a:endParaRPr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  <p:sp>
            <p:nvSpPr>
              <p:cNvPr id="741" name="Google Shape;741;p66"/>
              <p:cNvSpPr txBox="1"/>
              <p:nvPr/>
            </p:nvSpPr>
            <p:spPr>
              <a:xfrm>
                <a:off x="4763625" y="3857782"/>
                <a:ext cx="3764100" cy="54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>
                    <a:solidFill>
                      <a:schemeClr val="dk1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count = 2</a:t>
                </a:r>
                <a:endParaRPr sz="2000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endParaRPr>
              </a:p>
            </p:txBody>
          </p:sp>
        </p:grpSp>
      </p:grpSp>
    </p:spTree>
  </p:cSld>
  <p:clrMapOvr>
    <a:masterClrMapping/>
  </p:clrMapOvr>
  <mc:AlternateContent>
    <mc:Choice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67"/>
          <p:cNvSpPr/>
          <p:nvPr/>
        </p:nvSpPr>
        <p:spPr>
          <a:xfrm>
            <a:off x="807825" y="1167278"/>
            <a:ext cx="7719900" cy="170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Input buffer </a:t>
            </a:r>
            <a:r>
              <a:rPr b="1" lang="en">
                <a:solidFill>
                  <a:schemeClr val="dk1"/>
                </a:solidFill>
              </a:rPr>
              <a:t>after</a:t>
            </a:r>
            <a:r>
              <a:rPr b="1" lang="en">
                <a:solidFill>
                  <a:schemeClr val="dk1"/>
                </a:solidFill>
              </a:rPr>
              <a:t> ioctl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747" name="Google Shape;747;p6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8" name="Google Shape;748;p67"/>
          <p:cNvSpPr txBox="1"/>
          <p:nvPr>
            <p:ph type="title"/>
          </p:nvPr>
        </p:nvSpPr>
        <p:spPr>
          <a:xfrm>
            <a:off x="1190125" y="1457730"/>
            <a:ext cx="6852000" cy="1428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11 22 33 44 00 00 00 00 00 00 00 00 fe fe fe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01 00 00 00 55 66 77 88 99 aa bb cc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fe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 00 00 00 00 00 00 00 00 </a:t>
            </a: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fe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latin typeface="Consolas"/>
                <a:ea typeface="Consolas"/>
                <a:cs typeface="Consolas"/>
                <a:sym typeface="Consolas"/>
              </a:rPr>
              <a:t>00 00 00 00 00 00 00 00 00 10 00 00 00 00 00 00 </a:t>
            </a:r>
            <a:endParaRPr sz="202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49" name="Google Shape;749;p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Whitelisting the entire kernel memory</a:t>
            </a:r>
            <a:endParaRPr/>
          </a:p>
        </p:txBody>
      </p:sp>
      <p:grpSp>
        <p:nvGrpSpPr>
          <p:cNvPr id="750" name="Google Shape;750;p67"/>
          <p:cNvGrpSpPr/>
          <p:nvPr/>
        </p:nvGrpSpPr>
        <p:grpSpPr>
          <a:xfrm>
            <a:off x="2921100" y="2168171"/>
            <a:ext cx="5891775" cy="1476347"/>
            <a:chOff x="2921100" y="2324413"/>
            <a:chExt cx="5891775" cy="1640386"/>
          </a:xfrm>
        </p:grpSpPr>
        <p:grpSp>
          <p:nvGrpSpPr>
            <p:cNvPr id="751" name="Google Shape;751;p67"/>
            <p:cNvGrpSpPr/>
            <p:nvPr/>
          </p:nvGrpSpPr>
          <p:grpSpPr>
            <a:xfrm>
              <a:off x="2936329" y="2324419"/>
              <a:ext cx="3317855" cy="1161456"/>
              <a:chOff x="2936329" y="2324419"/>
              <a:chExt cx="3317855" cy="1161456"/>
            </a:xfrm>
          </p:grpSpPr>
          <p:cxnSp>
            <p:nvCxnSpPr>
              <p:cNvPr id="752" name="Google Shape;752;p67"/>
              <p:cNvCxnSpPr/>
              <p:nvPr/>
            </p:nvCxnSpPr>
            <p:spPr>
              <a:xfrm rot="10800000">
                <a:off x="2936459" y="2655034"/>
                <a:ext cx="3317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3" name="Google Shape;753;p67"/>
              <p:cNvCxnSpPr/>
              <p:nvPr/>
            </p:nvCxnSpPr>
            <p:spPr>
              <a:xfrm rot="10800000">
                <a:off x="6254184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4" name="Google Shape;754;p67"/>
              <p:cNvCxnSpPr/>
              <p:nvPr/>
            </p:nvCxnSpPr>
            <p:spPr>
              <a:xfrm rot="10800000">
                <a:off x="2936329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5" name="Google Shape;755;p67"/>
              <p:cNvCxnSpPr/>
              <p:nvPr/>
            </p:nvCxnSpPr>
            <p:spPr>
              <a:xfrm rot="10800000">
                <a:off x="4595250" y="2654875"/>
                <a:ext cx="0" cy="831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56" name="Google Shape;756;p67"/>
            <p:cNvGrpSpPr/>
            <p:nvPr/>
          </p:nvGrpSpPr>
          <p:grpSpPr>
            <a:xfrm>
              <a:off x="6325528" y="2324413"/>
              <a:ext cx="1626413" cy="1161456"/>
              <a:chOff x="2936329" y="2324419"/>
              <a:chExt cx="3317855" cy="1161456"/>
            </a:xfrm>
          </p:grpSpPr>
          <p:cxnSp>
            <p:nvCxnSpPr>
              <p:cNvPr id="757" name="Google Shape;757;p67"/>
              <p:cNvCxnSpPr/>
              <p:nvPr/>
            </p:nvCxnSpPr>
            <p:spPr>
              <a:xfrm rot="10800000">
                <a:off x="2936459" y="2655034"/>
                <a:ext cx="3317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8" name="Google Shape;758;p67"/>
              <p:cNvCxnSpPr/>
              <p:nvPr/>
            </p:nvCxnSpPr>
            <p:spPr>
              <a:xfrm rot="10800000">
                <a:off x="6254184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9" name="Google Shape;759;p67"/>
              <p:cNvCxnSpPr/>
              <p:nvPr/>
            </p:nvCxnSpPr>
            <p:spPr>
              <a:xfrm rot="10800000">
                <a:off x="2936329" y="2324419"/>
                <a:ext cx="0" cy="330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0" name="Google Shape;760;p67"/>
              <p:cNvCxnSpPr/>
              <p:nvPr/>
            </p:nvCxnSpPr>
            <p:spPr>
              <a:xfrm rot="10800000">
                <a:off x="4595250" y="2654875"/>
                <a:ext cx="0" cy="831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99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761" name="Google Shape;761;p67"/>
            <p:cNvSpPr txBox="1"/>
            <p:nvPr/>
          </p:nvSpPr>
          <p:spPr>
            <a:xfrm>
              <a:off x="2921100" y="3485998"/>
              <a:ext cx="3348300" cy="47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9900"/>
                  </a:solidFill>
                  <a:latin typeface="Consolas"/>
                  <a:ea typeface="Consolas"/>
                  <a:cs typeface="Consolas"/>
                  <a:sym typeface="Consolas"/>
                </a:rPr>
                <a:t>address = 0</a:t>
              </a:r>
              <a:endParaRPr sz="16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762" name="Google Shape;762;p67"/>
            <p:cNvSpPr txBox="1"/>
            <p:nvPr/>
          </p:nvSpPr>
          <p:spPr>
            <a:xfrm>
              <a:off x="5464575" y="3485998"/>
              <a:ext cx="3348300" cy="47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9900"/>
                  </a:solidFill>
                  <a:latin typeface="Consolas"/>
                  <a:ea typeface="Consolas"/>
                  <a:cs typeface="Consolas"/>
                  <a:sym typeface="Consolas"/>
                </a:rPr>
                <a:t>size = 0xfe000000</a:t>
              </a:r>
              <a:endParaRPr sz="16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6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an exploit: The next step</a:t>
            </a:r>
            <a:endParaRPr/>
          </a:p>
        </p:txBody>
      </p:sp>
      <p:sp>
        <p:nvSpPr>
          <p:cNvPr id="768" name="Google Shape;768;p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 have the entire kernel memory whitelisted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Now all I needed is to find a functionality in a trustlet to get read + write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Turned out to be quite a challenge</a:t>
            </a:r>
            <a:endParaRPr/>
          </a:p>
        </p:txBody>
      </p:sp>
      <p:sp>
        <p:nvSpPr>
          <p:cNvPr id="769" name="Google Shape;769;p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3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p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an exploit: Using Widevine</a:t>
            </a:r>
            <a:endParaRPr/>
          </a:p>
        </p:txBody>
      </p:sp>
      <p:sp>
        <p:nvSpPr>
          <p:cNvPr id="775" name="Google Shape;775;p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Widevine trustlet (used for DRM) has arbitrary encrypt/decrypt operations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 converted these into arbitrary read+write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Encrypt + Decrypt (with a symmetrical key) = Copy</a:t>
            </a:r>
            <a:endParaRPr/>
          </a:p>
        </p:txBody>
      </p:sp>
      <p:sp>
        <p:nvSpPr>
          <p:cNvPr id="776" name="Google Shape;776;p6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77" name="Google Shape;777;p69"/>
          <p:cNvSpPr txBox="1"/>
          <p:nvPr/>
        </p:nvSpPr>
        <p:spPr>
          <a:xfrm>
            <a:off x="311700" y="925450"/>
            <a:ext cx="50784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9900"/>
                </a:solidFill>
              </a:rPr>
              <a:t>(Very briefly)</a:t>
            </a:r>
            <a:endParaRPr sz="12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Arbitrary kernel physical addresses read + write</a:t>
            </a:r>
            <a:endParaRPr/>
          </a:p>
        </p:txBody>
      </p:sp>
      <p:sp>
        <p:nvSpPr>
          <p:cNvPr id="783" name="Google Shape;783;p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84" name="Google Shape;784;p70"/>
          <p:cNvSpPr txBox="1"/>
          <p:nvPr>
            <p:ph idx="1" type="body"/>
          </p:nvPr>
        </p:nvSpPr>
        <p:spPr>
          <a:xfrm>
            <a:off x="311700" y="1152474"/>
            <a:ext cx="8520600" cy="18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 have arbitrary kernel read + write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Since physical addresses are not randomized, I can look for the physical address of data I want to modify and write data there.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As long as the kernel build is the same, the physical address of this data will always be the same</a:t>
            </a:r>
            <a:endParaRPr/>
          </a:p>
        </p:txBody>
      </p:sp>
      <p:sp>
        <p:nvSpPr>
          <p:cNvPr id="785" name="Google Shape;785;p70"/>
          <p:cNvSpPr txBox="1"/>
          <p:nvPr>
            <p:ph idx="1" type="body"/>
          </p:nvPr>
        </p:nvSpPr>
        <p:spPr>
          <a:xfrm>
            <a:off x="311700" y="3552774"/>
            <a:ext cx="8520600" cy="18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But what if I don’t want to look for physical addresses in different kernel builds?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9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p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</a:t>
            </a:r>
            <a:r>
              <a:rPr lang="en"/>
              <a:t>kallsyms</a:t>
            </a:r>
            <a:endParaRPr/>
          </a:p>
        </p:txBody>
      </p:sp>
      <p:sp>
        <p:nvSpPr>
          <p:cNvPr id="791" name="Google Shape;791;p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k</a:t>
            </a:r>
            <a:r>
              <a:rPr lang="en"/>
              <a:t>allsyms is a mechanism of the Linux kernel which keeps track of the virtual addresses of all symbols in the kernel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data is kept in the kernel, but can be accessed from user-mode through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/proc/kallsyms</a:t>
            </a:r>
            <a:r>
              <a:rPr lang="en"/>
              <a:t> (only with root, of course)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Using my arbitrary memory access, I can search the kernel data for the kallsyms data. Then, I can parse it in order to extract the virtual addresses of every symbol I want.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k</a:t>
            </a:r>
            <a:r>
              <a:rPr lang="en"/>
              <a:t>allsyms also keeps track of the kernel virtual address, which I can use in order to determine the physical address of a virtual address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With this, the exploit should work on every device/version</a:t>
            </a:r>
            <a:endParaRPr/>
          </a:p>
        </p:txBody>
      </p:sp>
      <p:sp>
        <p:nvSpPr>
          <p:cNvPr id="792" name="Google Shape;792;p7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Qualcomm TrustZone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Each chipset (Qualcomm, Samsung/Exynos, Huawei/HiSilicon, etc) has its own TrustZone implementation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b="1" lang="en"/>
              <a:t>QSEE</a:t>
            </a:r>
            <a:r>
              <a:rPr lang="en"/>
              <a:t>/</a:t>
            </a:r>
            <a:r>
              <a:rPr b="1" lang="en"/>
              <a:t>QTEE</a:t>
            </a:r>
            <a:r>
              <a:rPr lang="en"/>
              <a:t>: Qualcomm Secure/Trusted Execution Environment</a:t>
            </a:r>
            <a:endParaRPr/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4937" y="2450452"/>
            <a:ext cx="4548715" cy="2457586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6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7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Takeaways</a:t>
            </a:r>
            <a:endParaRPr/>
          </a:p>
        </p:txBody>
      </p:sp>
      <p:sp>
        <p:nvSpPr>
          <p:cNvPr id="798" name="Google Shape;798;p7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2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this exploit is powerful</a:t>
            </a:r>
            <a:endParaRPr/>
          </a:p>
        </p:txBody>
      </p:sp>
      <p:sp>
        <p:nvSpPr>
          <p:cNvPr id="804" name="Google Shape;804;p7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5" name="Google Shape;805;p73"/>
          <p:cNvSpPr txBox="1"/>
          <p:nvPr>
            <p:ph idx="1" type="body"/>
          </p:nvPr>
        </p:nvSpPr>
        <p:spPr>
          <a:xfrm>
            <a:off x="311700" y="1152473"/>
            <a:ext cx="8520600" cy="227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Doesn’t depend on any timing/race issues, so 100% reliable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Data-based exploit, so bypasses mitigations related to code executions, e.g. DEP, CFI, PXN (SMEP), Stack canary, Shadow stack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Access through physical addresses, which bypasses mitigations that use virtual memory, e.g. ASLR, PAN (SMAP)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Should also bypass future virtual memory mitigation: MTE (memory tagging)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Unlike most kernel exploits these days, doesn’t need to be adapted per kernel build/version</a:t>
            </a:r>
            <a:endParaRPr/>
          </a:p>
        </p:txBody>
      </p:sp>
      <p:sp>
        <p:nvSpPr>
          <p:cNvPr id="806" name="Google Shape;806;p73"/>
          <p:cNvSpPr txBox="1"/>
          <p:nvPr>
            <p:ph idx="1" type="body"/>
          </p:nvPr>
        </p:nvSpPr>
        <p:spPr>
          <a:xfrm>
            <a:off x="311700" y="3427493"/>
            <a:ext cx="4260300" cy="227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Access through physical addresses means we can even modify read-only memory just as easy as read-write memory </a:t>
            </a:r>
            <a:endParaRPr/>
          </a:p>
        </p:txBody>
      </p:sp>
      <p:pic>
        <p:nvPicPr>
          <p:cNvPr id="807" name="Google Shape;807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9000" y="3839265"/>
            <a:ext cx="2770650" cy="64791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Takeaways</a:t>
            </a:r>
            <a:endParaRPr/>
          </a:p>
        </p:txBody>
      </p:sp>
      <p:sp>
        <p:nvSpPr>
          <p:cNvPr id="813" name="Google Shape;813;p7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14" name="Google Shape;814;p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Exploits around physical memory addresses are extremely powerful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Perhaps this could be an interesting avenue to explore, especially if you wish to create stable exploits that don’t need to be adapted per device/version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As far as I know, the main recent research in Android which used physical memory access was done through the GPU: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 u="sng">
                <a:solidFill>
                  <a:schemeClr val="hlink"/>
                </a:solidFill>
                <a:hlinkClick r:id="rId3"/>
              </a:rPr>
              <a:t>CVE-2019-10567 by Guan Gong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u="sng">
                <a:solidFill>
                  <a:schemeClr val="hlink"/>
                </a:solidFill>
                <a:hlinkClick r:id="rId4"/>
              </a:rPr>
              <a:t>CVE-2020-11179 by Ben Hawkes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u="sng">
                <a:solidFill>
                  <a:schemeClr val="hlink"/>
                </a:solidFill>
                <a:hlinkClick r:id="rId5"/>
              </a:rPr>
              <a:t>CVE-2022-20186 by Man Yue Mo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Takeaways - Physical memory read+write</a:t>
            </a:r>
            <a:endParaRPr/>
          </a:p>
        </p:txBody>
      </p:sp>
      <p:sp>
        <p:nvSpPr>
          <p:cNvPr id="820" name="Google Shape;820;p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Quote from Ben Hawkes (Project Zero) </a:t>
            </a:r>
            <a:r>
              <a:rPr lang="en" u="sng">
                <a:solidFill>
                  <a:schemeClr val="hlink"/>
                </a:solidFill>
                <a:hlinkClick r:id="rId3"/>
              </a:rPr>
              <a:t>analysis of in-the-wild CVE-2021-1905 exploit</a:t>
            </a:r>
            <a:r>
              <a:rPr lang="en"/>
              <a:t>:</a:t>
            </a:r>
            <a:endParaRPr/>
          </a:p>
        </p:txBody>
      </p:sp>
      <p:sp>
        <p:nvSpPr>
          <p:cNvPr id="821" name="Google Shape;821;p7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22" name="Google Shape;822;p75"/>
          <p:cNvSpPr txBox="1"/>
          <p:nvPr/>
        </p:nvSpPr>
        <p:spPr>
          <a:xfrm>
            <a:off x="919325" y="1952275"/>
            <a:ext cx="7425900" cy="2616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In this case it's hard to say if the attack would have proceeded with the classical memory corruption route (e.g. using the freed object to achieve arbitrary R/W), or with a GPU specific approach (such as granting arbitrary physical memory R/W to an attacker controlled GPU context). If the former approach, then upcoming memory tagging designs would likely help. The latter approach would require further study.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6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p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Takeaways - Physical memory read+write</a:t>
            </a:r>
            <a:endParaRPr/>
          </a:p>
        </p:txBody>
      </p:sp>
      <p:sp>
        <p:nvSpPr>
          <p:cNvPr id="828" name="Google Shape;828;p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Quote from Ben Hawkes (Project Zero) </a:t>
            </a:r>
            <a:r>
              <a:rPr lang="en" u="sng">
                <a:solidFill>
                  <a:schemeClr val="hlink"/>
                </a:solidFill>
                <a:hlinkClick r:id="rId3"/>
              </a:rPr>
              <a:t>analysis of in-the-wild CVE-2021-1905 exploit</a:t>
            </a:r>
            <a:r>
              <a:rPr lang="en"/>
              <a:t>:</a:t>
            </a:r>
            <a:endParaRPr/>
          </a:p>
        </p:txBody>
      </p:sp>
      <p:sp>
        <p:nvSpPr>
          <p:cNvPr id="829" name="Google Shape;829;p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30" name="Google Shape;830;p76"/>
          <p:cNvSpPr txBox="1"/>
          <p:nvPr/>
        </p:nvSpPr>
        <p:spPr>
          <a:xfrm>
            <a:off x="919325" y="1952275"/>
            <a:ext cx="7425900" cy="2616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In this case it's hard to say if the attack would have proceeded with the classical memory corruption route (e.g. using the freed object to achieve arbitrary R/W), or with a GPU specific approach (such as granting arbitrary physical memory R/W to an attacker controlled GPU context). If the former approach, then upcoming memory tagging designs would likely help. The latter approach would require further study.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831" name="Google Shape;831;p76"/>
          <p:cNvSpPr/>
          <p:nvPr/>
        </p:nvSpPr>
        <p:spPr>
          <a:xfrm>
            <a:off x="1937125" y="2374950"/>
            <a:ext cx="3198900" cy="3936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2" name="Google Shape;832;p76"/>
          <p:cNvSpPr/>
          <p:nvPr/>
        </p:nvSpPr>
        <p:spPr>
          <a:xfrm>
            <a:off x="1537275" y="3783525"/>
            <a:ext cx="5907000" cy="3936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6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p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Takeaways - Physical memory read+write</a:t>
            </a:r>
            <a:endParaRPr/>
          </a:p>
        </p:txBody>
      </p:sp>
      <p:sp>
        <p:nvSpPr>
          <p:cNvPr id="838" name="Google Shape;838;p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Quote from Ben Hawkes (Project Zero) </a:t>
            </a:r>
            <a:r>
              <a:rPr lang="en" u="sng">
                <a:solidFill>
                  <a:schemeClr val="hlink"/>
                </a:solidFill>
                <a:hlinkClick r:id="rId3"/>
              </a:rPr>
              <a:t>analysis of in-the-wild CVE-2021-1905 exploit</a:t>
            </a:r>
            <a:r>
              <a:rPr lang="en"/>
              <a:t>:</a:t>
            </a:r>
            <a:endParaRPr/>
          </a:p>
        </p:txBody>
      </p:sp>
      <p:sp>
        <p:nvSpPr>
          <p:cNvPr id="839" name="Google Shape;839;p7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40" name="Google Shape;840;p77"/>
          <p:cNvSpPr txBox="1"/>
          <p:nvPr/>
        </p:nvSpPr>
        <p:spPr>
          <a:xfrm>
            <a:off x="919325" y="1952275"/>
            <a:ext cx="7425900" cy="2616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In this case it's hard to say if the attack would have proceeded with the classical memory corruption route (e.g. using the freed object to achieve arbitrary R/W), or with a GPU specific approach (such as granting arbitrary physical memory R/W to an attacker controlled GPU context). If the former approach, then upcoming memory tagging designs would likely help. The latter approach would require further study.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841" name="Google Shape;841;p77"/>
          <p:cNvSpPr/>
          <p:nvPr/>
        </p:nvSpPr>
        <p:spPr>
          <a:xfrm>
            <a:off x="3136650" y="3063775"/>
            <a:ext cx="4534800" cy="3936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77"/>
          <p:cNvSpPr/>
          <p:nvPr/>
        </p:nvSpPr>
        <p:spPr>
          <a:xfrm>
            <a:off x="2745925" y="4119750"/>
            <a:ext cx="3071700" cy="3936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6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p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Takeaways</a:t>
            </a:r>
            <a:endParaRPr/>
          </a:p>
        </p:txBody>
      </p:sp>
      <p:sp>
        <p:nvSpPr>
          <p:cNvPr id="848" name="Google Shape;848;p7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49" name="Google Shape;849;p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Research into QSEE is relatively rare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While some relevant code is open source (QSEECom in the Linux kernel), the other side (QSEE) is not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-"/>
            </a:pPr>
            <a:r>
              <a:rPr lang="en"/>
              <a:t>This presentation thoroughly documents the basic communication protocol between the Normal World and QSEE, which is not actually that well documented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3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Bug report timeline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en"/>
              <a:t>October 31 2020</a:t>
            </a:r>
            <a:r>
              <a:rPr lang="en"/>
              <a:t>: Vulnerability + exploit reported to Google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-"/>
            </a:pPr>
            <a:r>
              <a:rPr b="1" lang="en"/>
              <a:t>November 4 2020</a:t>
            </a:r>
            <a:r>
              <a:rPr lang="en"/>
              <a:t>: Google say they forwarded the report to Qualcomm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-"/>
            </a:pPr>
            <a:r>
              <a:rPr b="1" lang="en"/>
              <a:t>December 8 2020</a:t>
            </a:r>
            <a:r>
              <a:rPr lang="en"/>
              <a:t>: Google say they were able to reproduce the issue and are working with Qualcomm to fix it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-"/>
            </a:pPr>
            <a:r>
              <a:rPr b="1" lang="en"/>
              <a:t>December 17 2020</a:t>
            </a:r>
            <a:r>
              <a:rPr lang="en"/>
              <a:t>: Google say they think the vulnerability will be fixed by February or March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-"/>
            </a:pPr>
            <a:r>
              <a:rPr b="1" lang="en"/>
              <a:t>April 23 2021</a:t>
            </a:r>
            <a:r>
              <a:rPr lang="en"/>
              <a:t>: Google say the fix took time due to Qualcomm’s policy, and that it is scheduled for September 7th.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Char char="-"/>
            </a:pPr>
            <a:r>
              <a:rPr b="1" lang="en"/>
              <a:t>September 7 2021</a:t>
            </a:r>
            <a:r>
              <a:rPr lang="en"/>
              <a:t>: The fix is published as part of the Android September security bulletin</a:t>
            </a:r>
            <a:endParaRPr/>
          </a:p>
        </p:txBody>
      </p:sp>
      <p:sp>
        <p:nvSpPr>
          <p:cNvPr id="856" name="Google Shape;856;p7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0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p8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2" name="Google Shape;862;p8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Motivation: Is Qualcomm’s TrustZone under-researched?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thorough </a:t>
            </a:r>
            <a:r>
              <a:rPr lang="en"/>
              <a:t>research</a:t>
            </a:r>
            <a:r>
              <a:rPr lang="en"/>
              <a:t> - </a:t>
            </a:r>
            <a:r>
              <a:rPr lang="en"/>
              <a:t>Gal Beniamini</a:t>
            </a:r>
            <a:r>
              <a:rPr lang="en"/>
              <a:t>’s </a:t>
            </a:r>
            <a:r>
              <a:rPr lang="en" u="sng">
                <a:solidFill>
                  <a:schemeClr val="hlink"/>
                </a:solidFill>
                <a:hlinkClick r:id="rId3"/>
              </a:rPr>
              <a:t>set of blog posts</a:t>
            </a:r>
            <a:r>
              <a:rPr lang="en"/>
              <a:t>. Last one was in 2016.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Since then: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 u="sng">
                <a:solidFill>
                  <a:schemeClr val="hlink"/>
                </a:solidFill>
                <a:hlinkClick r:id="rId4"/>
              </a:rPr>
              <a:t>TrustZone apps fuzzing from RECON Montreal 2019</a:t>
            </a:r>
            <a:r>
              <a:rPr lang="en"/>
              <a:t> - Used an old QSEE from Nexus 6.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 u="sng">
                <a:solidFill>
                  <a:schemeClr val="hlink"/>
                </a:solidFill>
                <a:hlinkClick r:id="rId5"/>
              </a:rPr>
              <a:t>Investigating</a:t>
            </a:r>
            <a:r>
              <a:rPr b="1" lang="en" u="sng">
                <a:solidFill>
                  <a:schemeClr val="hlink"/>
                </a:solidFill>
                <a:hlinkClick r:id="rId6"/>
              </a:rPr>
              <a:t> and Breaking Widevine on QTEE from BlackHat Asia 2021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Maybe more that I missed?</a:t>
            </a:r>
            <a:endParaRPr/>
          </a:p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Android TrustZone</a:t>
            </a:r>
            <a:endParaRPr/>
          </a:p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6" name="Google Shape;106;p20"/>
          <p:cNvSpPr/>
          <p:nvPr/>
        </p:nvSpPr>
        <p:spPr>
          <a:xfrm>
            <a:off x="1559475" y="2060213"/>
            <a:ext cx="806100" cy="39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</a:t>
            </a:r>
            <a:endParaRPr/>
          </a:p>
        </p:txBody>
      </p:sp>
      <p:sp>
        <p:nvSpPr>
          <p:cNvPr id="107" name="Google Shape;107;p20"/>
          <p:cNvSpPr/>
          <p:nvPr/>
        </p:nvSpPr>
        <p:spPr>
          <a:xfrm>
            <a:off x="2662650" y="2060213"/>
            <a:ext cx="806100" cy="39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</a:t>
            </a:r>
            <a:endParaRPr/>
          </a:p>
        </p:txBody>
      </p:sp>
      <p:sp>
        <p:nvSpPr>
          <p:cNvPr id="108" name="Google Shape;108;p20"/>
          <p:cNvSpPr/>
          <p:nvPr/>
        </p:nvSpPr>
        <p:spPr>
          <a:xfrm>
            <a:off x="3765825" y="2060213"/>
            <a:ext cx="806100" cy="39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</a:t>
            </a:r>
            <a:endParaRPr/>
          </a:p>
        </p:txBody>
      </p:sp>
      <p:sp>
        <p:nvSpPr>
          <p:cNvPr id="109" name="Google Shape;109;p20"/>
          <p:cNvSpPr/>
          <p:nvPr/>
        </p:nvSpPr>
        <p:spPr>
          <a:xfrm>
            <a:off x="1559400" y="2664765"/>
            <a:ext cx="3012600" cy="39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Kernel</a:t>
            </a:r>
            <a:endParaRPr/>
          </a:p>
        </p:txBody>
      </p:sp>
      <p:sp>
        <p:nvSpPr>
          <p:cNvPr id="110" name="Google Shape;110;p20"/>
          <p:cNvSpPr/>
          <p:nvPr/>
        </p:nvSpPr>
        <p:spPr>
          <a:xfrm>
            <a:off x="1559325" y="3269318"/>
            <a:ext cx="3012600" cy="39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Hypervisor</a:t>
            </a:r>
            <a:endParaRPr/>
          </a:p>
        </p:txBody>
      </p:sp>
      <p:sp>
        <p:nvSpPr>
          <p:cNvPr id="111" name="Google Shape;111;p20"/>
          <p:cNvSpPr txBox="1"/>
          <p:nvPr/>
        </p:nvSpPr>
        <p:spPr>
          <a:xfrm>
            <a:off x="1559325" y="1619347"/>
            <a:ext cx="301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Normal World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12" name="Google Shape;112;p20"/>
          <p:cNvSpPr txBox="1"/>
          <p:nvPr/>
        </p:nvSpPr>
        <p:spPr>
          <a:xfrm>
            <a:off x="5101475" y="1619347"/>
            <a:ext cx="301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6D7A8"/>
                </a:solidFill>
              </a:rPr>
              <a:t>Secure World</a:t>
            </a:r>
            <a:endParaRPr>
              <a:solidFill>
                <a:srgbClr val="B6D7A8"/>
              </a:solidFill>
            </a:endParaRPr>
          </a:p>
        </p:txBody>
      </p:sp>
      <p:sp>
        <p:nvSpPr>
          <p:cNvPr id="113" name="Google Shape;113;p20"/>
          <p:cNvSpPr/>
          <p:nvPr/>
        </p:nvSpPr>
        <p:spPr>
          <a:xfrm>
            <a:off x="5101625" y="2060213"/>
            <a:ext cx="806100" cy="3936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Trustlet</a:t>
            </a:r>
            <a:endParaRPr/>
          </a:p>
        </p:txBody>
      </p:sp>
      <p:sp>
        <p:nvSpPr>
          <p:cNvPr id="114" name="Google Shape;114;p20"/>
          <p:cNvSpPr/>
          <p:nvPr/>
        </p:nvSpPr>
        <p:spPr>
          <a:xfrm>
            <a:off x="6204800" y="2060213"/>
            <a:ext cx="806100" cy="3936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Trustlet</a:t>
            </a:r>
            <a:endParaRPr/>
          </a:p>
        </p:txBody>
      </p:sp>
      <p:sp>
        <p:nvSpPr>
          <p:cNvPr id="115" name="Google Shape;115;p20"/>
          <p:cNvSpPr/>
          <p:nvPr/>
        </p:nvSpPr>
        <p:spPr>
          <a:xfrm>
            <a:off x="7307975" y="2060213"/>
            <a:ext cx="806100" cy="3936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Trustlet</a:t>
            </a:r>
            <a:endParaRPr/>
          </a:p>
        </p:txBody>
      </p:sp>
      <p:sp>
        <p:nvSpPr>
          <p:cNvPr id="116" name="Google Shape;116;p20"/>
          <p:cNvSpPr/>
          <p:nvPr/>
        </p:nvSpPr>
        <p:spPr>
          <a:xfrm>
            <a:off x="5101550" y="2664765"/>
            <a:ext cx="3012600" cy="3936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Secure Kernel</a:t>
            </a:r>
            <a:endParaRPr/>
          </a:p>
        </p:txBody>
      </p:sp>
      <p:sp>
        <p:nvSpPr>
          <p:cNvPr id="117" name="Google Shape;117;p20"/>
          <p:cNvSpPr/>
          <p:nvPr/>
        </p:nvSpPr>
        <p:spPr>
          <a:xfrm>
            <a:off x="5101475" y="3269318"/>
            <a:ext cx="3012600" cy="3936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Secure Hypervisor</a:t>
            </a:r>
            <a:endParaRPr/>
          </a:p>
        </p:txBody>
      </p:sp>
      <p:sp>
        <p:nvSpPr>
          <p:cNvPr id="118" name="Google Shape;118;p20"/>
          <p:cNvSpPr/>
          <p:nvPr/>
        </p:nvSpPr>
        <p:spPr>
          <a:xfrm>
            <a:off x="1559340" y="3873870"/>
            <a:ext cx="6554700" cy="3936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Secure Monitor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546775" y="2076953"/>
            <a:ext cx="101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EL0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20" name="Google Shape;120;p20"/>
          <p:cNvSpPr txBox="1"/>
          <p:nvPr/>
        </p:nvSpPr>
        <p:spPr>
          <a:xfrm>
            <a:off x="546775" y="2681505"/>
            <a:ext cx="101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EL1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546775" y="3286057"/>
            <a:ext cx="101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EL2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22" name="Google Shape;122;p20"/>
          <p:cNvSpPr txBox="1"/>
          <p:nvPr/>
        </p:nvSpPr>
        <p:spPr>
          <a:xfrm>
            <a:off x="546775" y="3873870"/>
            <a:ext cx="101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EL3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Qualcomm TrustZone: </a:t>
            </a:r>
            <a:r>
              <a:rPr lang="en"/>
              <a:t>Relevant parts</a:t>
            </a:r>
            <a:endParaRPr/>
          </a:p>
        </p:txBody>
      </p:sp>
      <p:sp>
        <p:nvSpPr>
          <p:cNvPr id="128" name="Google Shape;128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9" name="Google Shape;129;p21"/>
          <p:cNvSpPr/>
          <p:nvPr/>
        </p:nvSpPr>
        <p:spPr>
          <a:xfrm>
            <a:off x="1559475" y="2060213"/>
            <a:ext cx="2286600" cy="69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Android user mode</a:t>
            </a:r>
            <a:endParaRPr/>
          </a:p>
        </p:txBody>
      </p:sp>
      <p:sp>
        <p:nvSpPr>
          <p:cNvPr id="130" name="Google Shape;130;p21"/>
          <p:cNvSpPr/>
          <p:nvPr/>
        </p:nvSpPr>
        <p:spPr>
          <a:xfrm>
            <a:off x="1559400" y="3213405"/>
            <a:ext cx="2286600" cy="69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 kernel</a:t>
            </a:r>
            <a:endParaRPr/>
          </a:p>
        </p:txBody>
      </p:sp>
      <p:sp>
        <p:nvSpPr>
          <p:cNvPr id="131" name="Google Shape;131;p21"/>
          <p:cNvSpPr txBox="1"/>
          <p:nvPr/>
        </p:nvSpPr>
        <p:spPr>
          <a:xfrm>
            <a:off x="1196400" y="1619347"/>
            <a:ext cx="301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Normal World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32" name="Google Shape;132;p21"/>
          <p:cNvSpPr txBox="1"/>
          <p:nvPr/>
        </p:nvSpPr>
        <p:spPr>
          <a:xfrm>
            <a:off x="5464550" y="1619347"/>
            <a:ext cx="301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6D7A8"/>
                </a:solidFill>
              </a:rPr>
              <a:t>Secure World</a:t>
            </a:r>
            <a:endParaRPr>
              <a:solidFill>
                <a:srgbClr val="B6D7A8"/>
              </a:solidFill>
            </a:endParaRPr>
          </a:p>
        </p:txBody>
      </p:sp>
      <p:sp>
        <p:nvSpPr>
          <p:cNvPr id="133" name="Google Shape;133;p21"/>
          <p:cNvSpPr/>
          <p:nvPr/>
        </p:nvSpPr>
        <p:spPr>
          <a:xfrm>
            <a:off x="5827625" y="2060213"/>
            <a:ext cx="2286600" cy="6930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Trustlet</a:t>
            </a:r>
            <a:endParaRPr/>
          </a:p>
        </p:txBody>
      </p:sp>
      <p:sp>
        <p:nvSpPr>
          <p:cNvPr id="134" name="Google Shape;134;p21"/>
          <p:cNvSpPr/>
          <p:nvPr/>
        </p:nvSpPr>
        <p:spPr>
          <a:xfrm>
            <a:off x="5827550" y="3213405"/>
            <a:ext cx="2286600" cy="6930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QSEE kernel</a:t>
            </a:r>
            <a:endParaRPr/>
          </a:p>
        </p:txBody>
      </p:sp>
      <p:cxnSp>
        <p:nvCxnSpPr>
          <p:cNvPr id="135" name="Google Shape;135;p21"/>
          <p:cNvCxnSpPr>
            <a:stCxn id="136" idx="2"/>
            <a:endCxn id="137" idx="0"/>
          </p:cNvCxnSpPr>
          <p:nvPr/>
        </p:nvCxnSpPr>
        <p:spPr>
          <a:xfrm>
            <a:off x="3303575" y="2751773"/>
            <a:ext cx="0" cy="461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38" name="Google Shape;138;p21"/>
          <p:cNvCxnSpPr/>
          <p:nvPr/>
        </p:nvCxnSpPr>
        <p:spPr>
          <a:xfrm>
            <a:off x="6970925" y="2739938"/>
            <a:ext cx="0" cy="485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39" name="Google Shape;139;p21"/>
          <p:cNvCxnSpPr/>
          <p:nvPr/>
        </p:nvCxnSpPr>
        <p:spPr>
          <a:xfrm>
            <a:off x="3846075" y="2257043"/>
            <a:ext cx="1981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med" w="med" type="triangle"/>
            <a:tailEnd len="med" w="med" type="triangle"/>
          </a:ln>
        </p:spPr>
      </p:cxnSp>
      <p:cxnSp>
        <p:nvCxnSpPr>
          <p:cNvPr id="140" name="Google Shape;140;p21"/>
          <p:cNvCxnSpPr/>
          <p:nvPr/>
        </p:nvCxnSpPr>
        <p:spPr>
          <a:xfrm>
            <a:off x="3846075" y="3362310"/>
            <a:ext cx="1981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37" name="Google Shape;137;p21"/>
          <p:cNvSpPr/>
          <p:nvPr/>
        </p:nvSpPr>
        <p:spPr>
          <a:xfrm>
            <a:off x="2761025" y="3213405"/>
            <a:ext cx="1085100" cy="2979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QSEECom</a:t>
            </a:r>
            <a:endParaRPr sz="1000"/>
          </a:p>
        </p:txBody>
      </p:sp>
      <p:sp>
        <p:nvSpPr>
          <p:cNvPr id="136" name="Google Shape;136;p21"/>
          <p:cNvSpPr/>
          <p:nvPr/>
        </p:nvSpPr>
        <p:spPr>
          <a:xfrm>
            <a:off x="2761025" y="2453873"/>
            <a:ext cx="1085100" cy="2979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nsolas"/>
                <a:ea typeface="Consolas"/>
                <a:cs typeface="Consolas"/>
                <a:sym typeface="Consolas"/>
              </a:rPr>
              <a:t>/dev/qseecom</a:t>
            </a: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546775" y="4366598"/>
            <a:ext cx="7802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QSEECom: The Linux kernel part in charge of communication with QSEE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311700" y="2129738"/>
            <a:ext cx="1247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EL0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(user mode)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3" name="Google Shape;143;p21"/>
          <p:cNvSpPr txBox="1"/>
          <p:nvPr/>
        </p:nvSpPr>
        <p:spPr>
          <a:xfrm>
            <a:off x="311625" y="3282930"/>
            <a:ext cx="1247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EL1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(kernel)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