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7.xml.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7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24.xml" ContentType="application/vnd.openxmlformats-officedocument.theme+xml"/>
  <Override PartName="/ppt/theme/theme11.xml" ContentType="application/vnd.openxmlformats-officedocument.theme+xml"/>
  <Override PartName="/ppt/theme/theme5.xml" ContentType="application/vnd.openxmlformats-officedocument.theme+xml"/>
  <Override PartName="/ppt/theme/theme23.xml" ContentType="application/vnd.openxmlformats-officedocument.theme+xml"/>
  <Override PartName="/ppt/theme/theme10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7.xml" ContentType="application/vnd.openxmlformats-officedocument.theme+xml"/>
  <Override PartName="/ppt/theme/theme1.xml" ContentType="application/vnd.openxmlformats-officedocument.theme+xml"/>
  <Override PartName="/ppt/theme/theme20.xml" ContentType="application/vnd.openxmlformats-officedocument.theme+xml"/>
  <Override PartName="/ppt/theme/theme2.xml" ContentType="application/vnd.openxmlformats-officedocument.theme+xml"/>
  <Override PartName="/ppt/theme/theme18.xml" ContentType="application/vnd.openxmlformats-officedocument.theme+xml"/>
  <Override PartName="/ppt/theme/theme21.xml" ContentType="application/vnd.openxmlformats-officedocument.theme+xml"/>
  <Override PartName="/ppt/theme/theme3.xml" ContentType="application/vnd.openxmlformats-officedocument.theme+xml"/>
  <Override PartName="/ppt/theme/theme19.xml" ContentType="application/vnd.openxmlformats-officedocument.theme+xml"/>
  <Override PartName="/ppt/theme/theme22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86.png" ContentType="image/png"/>
  <Override PartName="/ppt/media/image13.png" ContentType="image/png"/>
  <Override PartName="/ppt/media/image1.png" ContentType="image/png"/>
  <Override PartName="/ppt/media/image38.png" ContentType="image/png"/>
  <Override PartName="/ppt/media/image8.png" ContentType="image/png"/>
  <Override PartName="/ppt/media/image85.png" ContentType="image/png"/>
  <Override PartName="/ppt/media/image49.png" ContentType="image/png"/>
  <Override PartName="/ppt/media/image100.png" ContentType="image/png"/>
  <Override PartName="/ppt/media/image12.png" ContentType="image/png"/>
  <Override PartName="/ppt/media/image109.png" ContentType="image/png"/>
  <Override PartName="/ppt/media/image37.png" ContentType="image/png"/>
  <Override PartName="/ppt/media/image7.png" ContentType="image/png"/>
  <Override PartName="/ppt/media/image19.png" ContentType="image/png"/>
  <Override PartName="/ppt/media/image84.png" ContentType="image/png"/>
  <Override PartName="/ppt/media/image48.png" ContentType="image/png"/>
  <Override PartName="/ppt/media/image11.png" ContentType="image/png"/>
  <Override PartName="/ppt/media/image108.png" ContentType="image/png"/>
  <Override PartName="/ppt/media/image36.png" ContentType="image/png"/>
  <Override PartName="/ppt/media/image6.png" ContentType="image/png"/>
  <Override PartName="/ppt/media/image18.png" ContentType="image/png"/>
  <Override PartName="/ppt/media/image83.png" ContentType="image/png"/>
  <Override PartName="/ppt/media/image29.png" ContentType="image/png"/>
  <Override PartName="/ppt/media/image94.png" ContentType="image/png"/>
  <Override PartName="/ppt/media/image47.png" ContentType="image/png"/>
  <Override PartName="/ppt/media/image10.png" ContentType="image/png"/>
  <Override PartName="/ppt/media/image107.png" ContentType="image/png"/>
  <Override PartName="/ppt/media/image35.png" ContentType="image/png"/>
  <Override PartName="/ppt/media/image5.png" ContentType="image/png"/>
  <Override PartName="/ppt/media/image17.png" ContentType="image/png"/>
  <Override PartName="/ppt/media/image82.png" ContentType="image/png"/>
  <Override PartName="/ppt/media/image28.png" ContentType="image/png"/>
  <Override PartName="/ppt/media/image93.png" ContentType="image/png"/>
  <Override PartName="/ppt/media/image3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31.png" ContentType="image/png"/>
  <Override PartName="/ppt/media/image70.png" ContentType="image/png"/>
  <Override PartName="/ppt/media/image69.png" ContentType="image/png"/>
  <Override PartName="/ppt/media/image32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87.png" ContentType="image/png"/>
  <Override PartName="/ppt/media/image106.png" ContentType="image/png"/>
  <Override PartName="/ppt/media/image99.png" ContentType="image/png"/>
  <Override PartName="/ppt/media/image62.png" ContentType="image/png"/>
  <Override PartName="/ppt/media/image105.png" ContentType="image/png"/>
  <Override PartName="/ppt/media/image98.png" ContentType="image/png"/>
  <Override PartName="/ppt/media/image61.png" ContentType="image/png"/>
  <Override PartName="/ppt/media/image104.png" ContentType="image/png"/>
  <Override PartName="/ppt/media/image97.png" ContentType="image/png"/>
  <Override PartName="/ppt/media/image60.png" ContentType="image/png"/>
  <Override PartName="/ppt/media/image103.png" ContentType="image/png"/>
  <Override PartName="/ppt/media/image96.png" ContentType="image/png"/>
  <Override PartName="/ppt/media/image89.png" ContentType="image/png"/>
  <Override PartName="/ppt/media/image102.png" ContentType="image/png"/>
  <Override PartName="/ppt/media/image95.png" ContentType="image/png"/>
  <Override PartName="/ppt/media/image88.png" ContentType="image/png"/>
  <Override PartName="/ppt/media/image79.png" ContentType="image/png"/>
  <Override PartName="/ppt/media/image101.png" ContentType="image/png"/>
  <Override PartName="/ppt/media/image64.png" ContentType="image/png"/>
  <Override PartName="/ppt/media/image63.png" ContentType="image/png"/>
  <Override PartName="/ppt/media/image23.png" ContentType="image/png"/>
  <Override PartName="/ppt/media/image22.png" ContentType="image/png"/>
  <Override PartName="/ppt/media/image59.png" ContentType="image/png"/>
  <Override PartName="/ppt/media/image110.png" ContentType="image/png"/>
  <Override PartName="/ppt/media/image24.png" ContentType="image/png"/>
  <Override PartName="/ppt/media/image21.png" ContentType="image/png"/>
  <Override PartName="/ppt/media/image58.png" ContentType="image/png"/>
  <Override PartName="/ppt/media/image20.png" ContentType="image/png"/>
  <Override PartName="/ppt/media/image57.png" ContentType="image/png"/>
  <Override PartName="/ppt/media/image90.png" ContentType="image/png"/>
  <Override PartName="/ppt/media/image25.png" ContentType="image/png"/>
  <Override PartName="/ppt/media/image2.png" ContentType="image/png"/>
  <Override PartName="/ppt/media/image14.png" ContentType="image/png"/>
  <Override PartName="/ppt/media/image91.png" ContentType="image/png"/>
  <Override PartName="/ppt/media/image26.png" ContentType="image/png"/>
  <Override PartName="/ppt/media/image15.png" ContentType="image/png"/>
  <Override PartName="/ppt/media/image80.png" ContentType="image/png"/>
  <Override PartName="/ppt/media/image3.png" ContentType="image/png"/>
  <Override PartName="/ppt/media/image33.png" ContentType="image/png"/>
  <Override PartName="/ppt/media/image92.png" ContentType="image/png"/>
  <Override PartName="/ppt/media/image27.png" ContentType="image/png"/>
  <Override PartName="/ppt/media/image4.png" ContentType="image/png"/>
  <Override PartName="/ppt/media/image16.png" ContentType="image/png"/>
  <Override PartName="/ppt/media/image81.png" ContentType="image/png"/>
  <Override PartName="/ppt/slideLayouts/_rels/slideLayout228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27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2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26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261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85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7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41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275.xml.rels" ContentType="application/vnd.openxmlformats-package.relationships+xml"/>
  <Override PartName="/ppt/slideLayouts/_rels/slideLayout280.xml.rels" ContentType="application/vnd.openxmlformats-package.relationships+xml"/>
  <Override PartName="/ppt/slideLayouts/_rels/slideLayout26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72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88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4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7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87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253.xml.rels" ContentType="application/vnd.openxmlformats-package.relationships+xml"/>
  <Override PartName="/ppt/slideLayouts/_rels/slideLayout24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5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26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8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256.xml.rels" ContentType="application/vnd.openxmlformats-package.relationships+xml"/>
  <Override PartName="/ppt/slideLayouts/_rels/slideLayout254.xml.rels" ContentType="application/vnd.openxmlformats-package.relationships+xml"/>
  <Override PartName="/ppt/slideLayouts/_rels/slideLayout24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5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258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7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67.xml.rels" ContentType="application/vnd.openxmlformats-package.relationships+xml"/>
  <Override PartName="/ppt/slideLayouts/_rels/slideLayout243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28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264.xml.rels" ContentType="application/vnd.openxmlformats-package.relationships+xml"/>
  <Override PartName="/ppt/slideLayouts/_rels/slideLayout259.xml.rels" ContentType="application/vnd.openxmlformats-package.relationships+xml"/>
  <Override PartName="/ppt/slideLayouts/_rels/slideLayout260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270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7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276.xml.rels" ContentType="application/vnd.openxmlformats-package.relationships+xml"/>
  <Override PartName="/ppt/slideLayouts/_rels/slideLayout281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24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26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28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250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7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52.xml.rels" ContentType="application/vnd.openxmlformats-package.relationships+xml"/>
  <Override PartName="/ppt/slideLayouts/_rels/slideLayout247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251.xml.rels" ContentType="application/vnd.openxmlformats-package.relationships+xml"/>
  <Override PartName="/ppt/slideLayouts/_rels/slideLayout24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28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slideLayout25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28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  <p:sldMasterId id="2147483908" r:id="rId22"/>
    <p:sldMasterId id="2147483921" r:id="rId23"/>
    <p:sldMasterId id="2147483934" r:id="rId24"/>
    <p:sldMasterId id="2147483947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</p:sldIdLst>
  <p:sldSz cx="9144000" cy="51435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2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3.xml"/><Relationship Id="rId14" Type="http://schemas.openxmlformats.org/officeDocument/2006/relationships/slideLayout" Target="../slideLayouts/slideLayout264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0.xml"/><Relationship Id="rId8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76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88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1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quote_white.png"/>
          <p:cNvPicPr/>
          <p:nvPr/>
        </p:nvPicPr>
        <p:blipFill>
          <a:blip r:embed="rId2"/>
          <a:stretch/>
        </p:blipFill>
        <p:spPr>
          <a:xfrm>
            <a:off x="251640" y="1131480"/>
            <a:ext cx="429840" cy="338760"/>
          </a:xfrm>
          <a:prstGeom prst="rect">
            <a:avLst/>
          </a:prstGeom>
          <a:ln w="0">
            <a:noFill/>
          </a:ln>
        </p:spPr>
      </p:pic>
      <p:sp>
        <p:nvSpPr>
          <p:cNvPr id="1" name="TextBox 10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4C8AB114-7705-4BF1-A0FE-CA23D828053C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1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10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801E5408-A336-4EA7-AFA2-8125EF61C1D5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Рисунок 7" descr="quote_black.png"/>
          <p:cNvPicPr/>
          <p:nvPr/>
        </p:nvPicPr>
        <p:blipFill>
          <a:blip r:embed="rId2"/>
          <a:stretch/>
        </p:blipFill>
        <p:spPr>
          <a:xfrm>
            <a:off x="251640" y="1129320"/>
            <a:ext cx="429840" cy="338760"/>
          </a:xfrm>
          <a:prstGeom prst="rect">
            <a:avLst/>
          </a:prstGeom>
          <a:ln w="0">
            <a:noFill/>
          </a:ln>
        </p:spPr>
      </p:pic>
      <p:sp>
        <p:nvSpPr>
          <p:cNvPr id="399" name="TextBox 10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B6C3E4EB-CA8E-491C-9CA5-8BF835CBFBC1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1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13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9E1121B3-52B2-459A-A0CF-259CACFD25CF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439" name="Straight Connector 14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1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Box 8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36A8C2A5-3CB0-4EA5-9C92-ED2DBB076393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479" name="Straight Connector 4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Box 16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DBB96BCC-669C-42F3-BF35-17CA665EEFEC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Box 18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182548F5-7EA8-4376-99FA-A1CCEC0215F9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Прямоугольник 7"/>
          <p:cNvSpPr/>
          <p:nvPr/>
        </p:nvSpPr>
        <p:spPr>
          <a:xfrm>
            <a:off x="4572000" y="0"/>
            <a:ext cx="4569840" cy="5141520"/>
          </a:xfrm>
          <a:prstGeom prst="rect">
            <a:avLst/>
          </a:prstGeom>
          <a:solidFill>
            <a:srgbClr val="1d1d1b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TextBox 13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A1E9DC73-3E1A-4BE3-B068-6CA9CCB79ABA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598" name="Straight Connector 8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c1c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Straight Connector 15"/>
          <p:cNvSpPr/>
          <p:nvPr/>
        </p:nvSpPr>
        <p:spPr>
          <a:xfrm>
            <a:off x="4869720" y="411480"/>
            <a:ext cx="50400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Box 9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F3FB80B5-FAF9-47F7-A826-FE754B18DA61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TextBox 9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44B209F1-1814-4F6C-BB62-1248446A169F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678" name="Straight Connector 11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c1c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extBox 9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91231BC0-ED2B-463D-BF1E-568F7BB92800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718" name="Straight Connector 6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c1c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1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3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157AEBC9-2BA4-425E-AEF8-2BFA31267AD6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41" name="Straight Connector 14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extBox 9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72E58BAA-2741-4100-A6BB-A8654C52B0A4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extBox 10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C4D2C5E3-4DDC-4741-AC25-6DAF2C6DD356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797" name="Straight Connector 13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c1c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Рисунок 7" descr="quote_black.png"/>
          <p:cNvPicPr/>
          <p:nvPr/>
        </p:nvPicPr>
        <p:blipFill>
          <a:blip r:embed="rId2"/>
          <a:stretch/>
        </p:blipFill>
        <p:spPr>
          <a:xfrm>
            <a:off x="251640" y="1129320"/>
            <a:ext cx="429840" cy="338760"/>
          </a:xfrm>
          <a:prstGeom prst="rect">
            <a:avLst/>
          </a:prstGeom>
          <a:ln w="0">
            <a:noFill/>
          </a:ln>
        </p:spPr>
      </p:pic>
      <p:sp>
        <p:nvSpPr>
          <p:cNvPr id="837" name="TextBox 10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3586626F-0BCB-4656-BCA7-5B74F3C99A6E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838" name="Straight Connector 9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c1c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traight Connector 9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c1c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TextBox 16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4F3B9A11-6980-48DE-90B4-959CCCC48BAA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extBox 9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C46ADBA3-264A-4BDF-BCEC-ADA6D4A603E5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918" name="Straight Connector 5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c1c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1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B967A5EF-4471-4D62-85B1-D00E4DF3803A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81" name="Straight Connector 4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1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8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9393A980-819F-4840-A187-339F7D2E71A7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21" name="Straight Connector 4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13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CBD5532F-E7C3-4908-B0AB-B51EBB2EF4DD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61" name="Straight Connector 9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d1d1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13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F0BF312C-D00F-4EB7-BE01-8572BFE74EAD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01" name="Straight Connector 9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d1d1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traight Connector 9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1c1c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TextBox 7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541D622D-A1D6-4BEC-9258-8FF75C16AE74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1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8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43B8C427-4617-4806-8580-21333E142313}" type="slidenum">
              <a:rPr b="0" lang="en-US" sz="1000" spc="-1" strike="noStrike">
                <a:solidFill>
                  <a:srgbClr val="ffffff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81" name="Straight Connector 4"/>
          <p:cNvSpPr/>
          <p:nvPr/>
        </p:nvSpPr>
        <p:spPr>
          <a:xfrm>
            <a:off x="251280" y="411480"/>
            <a:ext cx="50400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10"/>
          <p:cNvSpPr/>
          <p:nvPr/>
        </p:nvSpPr>
        <p:spPr>
          <a:xfrm>
            <a:off x="7655400" y="489240"/>
            <a:ext cx="13071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E8B9CFF1-3AC9-41C7-AF48-4723645DCA2C}" type="slidenum">
              <a:rPr b="0" lang="en-US" sz="1000" spc="-1" strike="noStrike">
                <a:solidFill>
                  <a:srgbClr val="1d1d1b"/>
                </a:solidFill>
                <a:latin typeface="Kaspersky Sans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866560" cy="28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  <a:ea typeface="Source Han Sans CN"/>
              </a:rPr>
              <a:t>A new secret stash for fileless malware. </a:t>
            </a:r>
            <a:endParaRPr b="0" lang="en-US" sz="3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500" spc="-1" strike="noStrike">
              <a:latin typeface="Arial"/>
            </a:endParaRPr>
          </a:p>
        </p:txBody>
      </p:sp>
      <p:sp>
        <p:nvSpPr>
          <p:cNvPr id="958" name="PlaceHolder 2"/>
          <p:cNvSpPr>
            <a:spLocks noGrp="1"/>
          </p:cNvSpPr>
          <p:nvPr>
            <p:ph/>
          </p:nvPr>
        </p:nvSpPr>
        <p:spPr>
          <a:xfrm>
            <a:off x="863640" y="4155840"/>
            <a:ext cx="8026200" cy="53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00"/>
              <a:buBlip>
                <a:blip r:embed="rId1"/>
              </a:buBlip>
            </a:pPr>
            <a:r>
              <a:rPr b="0" lang="en-US" sz="1500" spc="-1" strike="noStrike">
                <a:solidFill>
                  <a:srgbClr val="ffffff"/>
                </a:solidFill>
                <a:latin typeface="Kaspersky Sans"/>
              </a:rPr>
              <a:t>Denis Legezo</a:t>
            </a:r>
            <a:endParaRPr b="0" lang="en-US" sz="15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b="0" lang="en-US" sz="1500" spc="-1" strike="noStrike">
                <a:solidFill>
                  <a:srgbClr val="ffffff"/>
                </a:solidFill>
                <a:latin typeface="Kaspersky Sans"/>
              </a:rPr>
              <a:t>Kaspersky, GReAT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" descr=""/>
          <p:cNvPicPr/>
          <p:nvPr/>
        </p:nvPicPr>
        <p:blipFill>
          <a:blip r:embed="rId1"/>
          <a:stretch/>
        </p:blipFill>
        <p:spPr>
          <a:xfrm>
            <a:off x="36000" y="0"/>
            <a:ext cx="909756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Birds eye view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86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Throwback trace is visible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Go, gcc, even Nim compilers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Named pipes for LAN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HTTP-based for remote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87" name="" descr=""/>
          <p:cNvPicPr/>
          <p:nvPr/>
        </p:nvPicPr>
        <p:blipFill>
          <a:blip r:embed="rId8"/>
          <a:stretch/>
        </p:blipFill>
        <p:spPr>
          <a:xfrm>
            <a:off x="624600" y="1672200"/>
            <a:ext cx="5256720" cy="320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Third-party tools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Free and commercial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Github usage all the time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Two commercial suites simultaneously aren’t typical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90" name="" descr=""/>
          <p:cNvPicPr/>
          <p:nvPr/>
        </p:nvPicPr>
        <p:blipFill>
          <a:blip r:embed="rId6"/>
          <a:stretch/>
        </p:blipFill>
        <p:spPr>
          <a:xfrm>
            <a:off x="792720" y="1636200"/>
            <a:ext cx="5112360" cy="331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6908040" cy="28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Typical Blackbone trampoline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92" name="PlaceHolder 2"/>
          <p:cNvSpPr>
            <a:spLocks noGrp="1"/>
          </p:cNvSpPr>
          <p:nvPr>
            <p:ph/>
          </p:nvPr>
        </p:nvSpPr>
        <p:spPr>
          <a:xfrm>
            <a:off x="143640" y="411120"/>
            <a:ext cx="8782200" cy="32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993" name="" descr=""/>
          <p:cNvPicPr/>
          <p:nvPr/>
        </p:nvPicPr>
        <p:blipFill>
          <a:blip r:embed="rId1"/>
          <a:stretch/>
        </p:blipFill>
        <p:spPr>
          <a:xfrm>
            <a:off x="8280" y="2107080"/>
            <a:ext cx="9142560" cy="826920"/>
          </a:xfrm>
          <a:prstGeom prst="rect">
            <a:avLst/>
          </a:prstGeom>
          <a:ln w="0">
            <a:noFill/>
          </a:ln>
        </p:spPr>
      </p:pic>
      <p:pic>
        <p:nvPicPr>
          <p:cNvPr id="994" name="" descr=""/>
          <p:cNvPicPr/>
          <p:nvPr/>
        </p:nvPicPr>
        <p:blipFill>
          <a:blip r:embed="rId2"/>
          <a:stretch/>
        </p:blipFill>
        <p:spPr>
          <a:xfrm>
            <a:off x="11160" y="3020400"/>
            <a:ext cx="5016960" cy="103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Anti-detection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96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Patching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Sideloading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Digital certificate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Esoteric compilers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97" name="" descr=""/>
          <p:cNvPicPr/>
          <p:nvPr/>
        </p:nvPicPr>
        <p:blipFill>
          <a:blip r:embed="rId8"/>
          <a:stretch/>
        </p:blipFill>
        <p:spPr>
          <a:xfrm>
            <a:off x="287640" y="1589760"/>
            <a:ext cx="5572440" cy="341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Patching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99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Authors like only their logs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EtwNotificationRegister, EtwEventRegister, etc. are patched to return(0)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AMSI-related functions are patched either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This part is commodity already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000" name="" descr=""/>
          <p:cNvPicPr/>
          <p:nvPr/>
        </p:nvPicPr>
        <p:blipFill>
          <a:blip r:embed="rId8"/>
          <a:stretch/>
        </p:blipFill>
        <p:spPr>
          <a:xfrm>
            <a:off x="68040" y="1672200"/>
            <a:ext cx="5852520" cy="297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866560" cy="28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Go wrapper for Cobalt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002" name="PlaceHolder 2"/>
          <p:cNvSpPr>
            <a:spLocks noGrp="1"/>
          </p:cNvSpPr>
          <p:nvPr>
            <p:ph/>
          </p:nvPr>
        </p:nvSpPr>
        <p:spPr>
          <a:xfrm>
            <a:off x="143640" y="411120"/>
            <a:ext cx="8782200" cy="32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1003" name="" descr=""/>
          <p:cNvPicPr/>
          <p:nvPr/>
        </p:nvPicPr>
        <p:blipFill>
          <a:blip r:embed="rId1"/>
          <a:stretch/>
        </p:blipFill>
        <p:spPr>
          <a:xfrm>
            <a:off x="8280" y="1706040"/>
            <a:ext cx="9142560" cy="328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866560" cy="28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And patching with Go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/>
          </p:nvPr>
        </p:nvSpPr>
        <p:spPr>
          <a:xfrm>
            <a:off x="143640" y="411120"/>
            <a:ext cx="8782200" cy="32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1006" name="" descr=""/>
          <p:cNvPicPr/>
          <p:nvPr/>
        </p:nvPicPr>
        <p:blipFill>
          <a:blip r:embed="rId1"/>
          <a:stretch/>
        </p:blipFill>
        <p:spPr>
          <a:xfrm>
            <a:off x="901800" y="1575000"/>
            <a:ext cx="6873840" cy="348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442728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Several last stagers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008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Passive version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Love for injection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“</a:t>
            </a: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Is user active now?”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Sleep time randomization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009" name="" descr=""/>
          <p:cNvPicPr/>
          <p:nvPr/>
        </p:nvPicPr>
        <p:blipFill>
          <a:blip r:embed="rId8"/>
          <a:stretch/>
        </p:blipFill>
        <p:spPr>
          <a:xfrm>
            <a:off x="462240" y="1611360"/>
            <a:ext cx="5480640" cy="300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07924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HTTP trojan version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011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Random C2 from the list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MachineGUID, SeDebugPrivilege among the fingerprinting of target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Throwback-like encryption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Short command system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012" name="" descr=""/>
          <p:cNvPicPr/>
          <p:nvPr/>
        </p:nvPicPr>
        <p:blipFill>
          <a:blip r:embed="rId8"/>
          <a:stretch/>
        </p:blipFill>
        <p:spPr>
          <a:xfrm>
            <a:off x="914400" y="1600200"/>
            <a:ext cx="5056920" cy="319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Plan for the next 40 minutes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60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Typical logging… and shellcodes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Why not to combine them?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Anti-detect techniques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Several last stagers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8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9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Third-party tools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61" name="" descr=""/>
          <p:cNvPicPr/>
          <p:nvPr/>
        </p:nvPicPr>
        <p:blipFill>
          <a:blip r:embed="rId10"/>
          <a:stretch/>
        </p:blipFill>
        <p:spPr>
          <a:xfrm>
            <a:off x="698400" y="2103480"/>
            <a:ext cx="5244840" cy="294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485064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Pipes trojan version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014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Monolith named pipe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Hardcoded RC4 key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More profound command system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HTTP version with such commands also exists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015" name="" descr=""/>
          <p:cNvPicPr/>
          <p:nvPr/>
        </p:nvPicPr>
        <p:blipFill>
          <a:blip r:embed="rId8"/>
          <a:stretch/>
        </p:blipFill>
        <p:spPr>
          <a:xfrm>
            <a:off x="939600" y="1625400"/>
            <a:ext cx="5003280" cy="324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Questions time!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017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Denis Legezo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@legezo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018" name="" descr=""/>
          <p:cNvPicPr/>
          <p:nvPr/>
        </p:nvPicPr>
        <p:blipFill>
          <a:blip r:embed="rId3"/>
          <a:stretch/>
        </p:blipFill>
        <p:spPr>
          <a:xfrm>
            <a:off x="219600" y="267120"/>
            <a:ext cx="8237880" cy="430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Questions time!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020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Denis Legezo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@legezo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Typical logging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Developers use print-like debugging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Keep debug removing as TODO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Operators want to check execution flaw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Which stages were successful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64" name="" descr=""/>
          <p:cNvPicPr/>
          <p:nvPr/>
        </p:nvPicPr>
        <p:blipFill>
          <a:blip r:embed="rId8"/>
          <a:stretch/>
        </p:blipFill>
        <p:spPr>
          <a:xfrm>
            <a:off x="941400" y="1601280"/>
            <a:ext cx="4349520" cy="343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370620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..and shellcodes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66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Position independent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Leads to get self RVA tricks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Loader independent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Leads to PEB and PE parsing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8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9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Hashes instead of func names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67" name="" descr=""/>
          <p:cNvPicPr/>
          <p:nvPr/>
        </p:nvPicPr>
        <p:blipFill>
          <a:blip r:embed="rId10"/>
          <a:stretch/>
        </p:blipFill>
        <p:spPr>
          <a:xfrm>
            <a:off x="847440" y="1657800"/>
            <a:ext cx="5021280" cy="333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079240" cy="16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Why not to combine?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69" name="PlaceHolder 2"/>
          <p:cNvSpPr>
            <a:spLocks noGrp="1"/>
          </p:cNvSpPr>
          <p:nvPr>
            <p:ph/>
          </p:nvPr>
        </p:nvSpPr>
        <p:spPr>
          <a:xfrm>
            <a:off x="5472000" y="2103480"/>
            <a:ext cx="2986200" cy="11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Windows event logs (.evtx) could contain binary data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2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It’s a legit mechanism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4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5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Drivers write minidumps where, etc.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6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SzPct val="100058"/>
              <a:buBlip>
                <a:blip r:embed="rId7"/>
              </a:buBlip>
            </a:pPr>
            <a:r>
              <a:rPr b="0" lang="en-US" sz="1400" spc="-1" strike="noStrike">
                <a:solidFill>
                  <a:srgbClr val="ffffff"/>
                </a:solidFill>
                <a:latin typeface="Kaspersky Sans"/>
              </a:rPr>
              <a:t>Looks like a place for shellcodes as well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70" name="" descr=""/>
          <p:cNvPicPr/>
          <p:nvPr/>
        </p:nvPicPr>
        <p:blipFill>
          <a:blip r:embed="rId8"/>
          <a:stretch/>
        </p:blipFill>
        <p:spPr>
          <a:xfrm>
            <a:off x="970560" y="1733760"/>
            <a:ext cx="4756680" cy="306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866560" cy="28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Show me the code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72" name="PlaceHolder 2"/>
          <p:cNvSpPr>
            <a:spLocks noGrp="1"/>
          </p:cNvSpPr>
          <p:nvPr>
            <p:ph/>
          </p:nvPr>
        </p:nvSpPr>
        <p:spPr>
          <a:xfrm>
            <a:off x="143640" y="411120"/>
            <a:ext cx="8782200" cy="32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973" name="" descr=""/>
          <p:cNvPicPr/>
          <p:nvPr/>
        </p:nvPicPr>
        <p:blipFill>
          <a:blip r:embed="rId1"/>
          <a:stretch/>
        </p:blipFill>
        <p:spPr>
          <a:xfrm>
            <a:off x="0" y="1923480"/>
            <a:ext cx="9150840" cy="274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866560" cy="28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Read and put into container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/>
          </p:nvPr>
        </p:nvSpPr>
        <p:spPr>
          <a:xfrm>
            <a:off x="143640" y="411120"/>
            <a:ext cx="8782200" cy="32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976" name="" descr=""/>
          <p:cNvPicPr/>
          <p:nvPr/>
        </p:nvPicPr>
        <p:blipFill>
          <a:blip r:embed="rId1"/>
          <a:stretch/>
        </p:blipFill>
        <p:spPr>
          <a:xfrm>
            <a:off x="8640" y="2510640"/>
            <a:ext cx="9142560" cy="138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866560" cy="28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What about writing them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78" name="PlaceHolder 2"/>
          <p:cNvSpPr>
            <a:spLocks noGrp="1"/>
          </p:cNvSpPr>
          <p:nvPr>
            <p:ph/>
          </p:nvPr>
        </p:nvSpPr>
        <p:spPr>
          <a:xfrm>
            <a:off x="143640" y="411120"/>
            <a:ext cx="8782200" cy="32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979" name="" descr=""/>
          <p:cNvPicPr/>
          <p:nvPr/>
        </p:nvPicPr>
        <p:blipFill>
          <a:blip r:embed="rId1"/>
          <a:stretch/>
        </p:blipFill>
        <p:spPr>
          <a:xfrm>
            <a:off x="141480" y="1685160"/>
            <a:ext cx="2880720" cy="3313800"/>
          </a:xfrm>
          <a:prstGeom prst="rect">
            <a:avLst/>
          </a:prstGeom>
          <a:ln w="0">
            <a:noFill/>
          </a:ln>
        </p:spPr>
      </p:pic>
      <p:pic>
        <p:nvPicPr>
          <p:cNvPr id="980" name="" descr=""/>
          <p:cNvPicPr/>
          <p:nvPr/>
        </p:nvPicPr>
        <p:blipFill>
          <a:blip r:embed="rId2"/>
          <a:stretch/>
        </p:blipFill>
        <p:spPr>
          <a:xfrm>
            <a:off x="3114360" y="1685160"/>
            <a:ext cx="5899320" cy="331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PlaceHolder 1"/>
          <p:cNvSpPr>
            <a:spLocks noGrp="1"/>
          </p:cNvSpPr>
          <p:nvPr>
            <p:ph/>
          </p:nvPr>
        </p:nvSpPr>
        <p:spPr>
          <a:xfrm>
            <a:off x="863640" y="951480"/>
            <a:ext cx="5866560" cy="28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Kaspersky Sans"/>
              </a:rPr>
              <a:t>Inside the shellcode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982" name="PlaceHolder 2"/>
          <p:cNvSpPr>
            <a:spLocks noGrp="1"/>
          </p:cNvSpPr>
          <p:nvPr>
            <p:ph/>
          </p:nvPr>
        </p:nvSpPr>
        <p:spPr>
          <a:xfrm>
            <a:off x="143640" y="411120"/>
            <a:ext cx="8782200" cy="32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983" name="" descr=""/>
          <p:cNvPicPr/>
          <p:nvPr/>
        </p:nvPicPr>
        <p:blipFill>
          <a:blip r:embed="rId1"/>
          <a:stretch/>
        </p:blipFill>
        <p:spPr>
          <a:xfrm>
            <a:off x="539640" y="1559880"/>
            <a:ext cx="5083920" cy="346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kaspersky black</Template>
  <TotalTime>9208</TotalTime>
  <Application>LibreOffice/7.3.5.2$Linux_X86_64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2019-07-20T12:41:36Z</dcterms:created>
  <dc:creator>Пользователь Windows</dc:creator>
  <dc:description/>
  <dc:language>en-US</dc:language>
  <cp:lastModifiedBy/>
  <dcterms:modified xsi:type="dcterms:W3CDTF">2022-09-23T12:34:14Z</dcterms:modified>
  <cp:revision>739</cp:revision>
  <dc:subject/>
  <dc:title>Presentation How-to Deck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18</vt:r8>
  </property>
  <property fmtid="{D5CDD505-2E9C-101B-9397-08002B2CF9AE}" pid="3" name="PresentationFormat">
    <vt:lpwstr>On-screen Show (16:9)</vt:lpwstr>
  </property>
  <property fmtid="{D5CDD505-2E9C-101B-9397-08002B2CF9AE}" pid="4" name="Slides">
    <vt:r8>86</vt:r8>
  </property>
</Properties>
</file>