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FCA20-DA4B-4226-BE50-3058C093F938}" v="1" dt="2022-09-06T15:01:24.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103" d="100"/>
          <a:sy n="103" d="100"/>
        </p:scale>
        <p:origin x="13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nak Parmar" userId="3493ef2e-1cae-4fe9-8106-34e1983a1427" providerId="ADAL" clId="{5A5FCA20-DA4B-4226-BE50-3058C093F938}"/>
    <pc:docChg chg="custSel modSld">
      <pc:chgData name="Raunak Parmar" userId="3493ef2e-1cae-4fe9-8106-34e1983a1427" providerId="ADAL" clId="{5A5FCA20-DA4B-4226-BE50-3058C093F938}" dt="2022-09-06T15:01:32.893" v="6" actId="1076"/>
      <pc:docMkLst>
        <pc:docMk/>
      </pc:docMkLst>
      <pc:sldChg chg="addSp delSp modSp mod">
        <pc:chgData name="Raunak Parmar" userId="3493ef2e-1cae-4fe9-8106-34e1983a1427" providerId="ADAL" clId="{5A5FCA20-DA4B-4226-BE50-3058C093F938}" dt="2022-09-06T15:01:32.893" v="6" actId="1076"/>
        <pc:sldMkLst>
          <pc:docMk/>
          <pc:sldMk cId="3705811888" sldId="256"/>
        </pc:sldMkLst>
        <pc:picChg chg="add mod">
          <ac:chgData name="Raunak Parmar" userId="3493ef2e-1cae-4fe9-8106-34e1983a1427" providerId="ADAL" clId="{5A5FCA20-DA4B-4226-BE50-3058C093F938}" dt="2022-09-06T15:01:32.893" v="6" actId="1076"/>
          <ac:picMkLst>
            <pc:docMk/>
            <pc:sldMk cId="3705811888" sldId="256"/>
            <ac:picMk id="4" creationId="{783BFE3E-6AAA-34F0-AB98-59565679C60C}"/>
          </ac:picMkLst>
        </pc:picChg>
        <pc:picChg chg="del">
          <ac:chgData name="Raunak Parmar" userId="3493ef2e-1cae-4fe9-8106-34e1983a1427" providerId="ADAL" clId="{5A5FCA20-DA4B-4226-BE50-3058C093F938}" dt="2022-09-06T15:01:26.490" v="1" actId="478"/>
          <ac:picMkLst>
            <pc:docMk/>
            <pc:sldMk cId="3705811888" sldId="256"/>
            <ac:picMk id="15" creationId="{2FABC388-10C9-4454-D2D2-48CAB3FADF28}"/>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A45E4-9BFA-4A48-ACB3-5087DC01534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pt>
    <dgm:pt modelId="{A2316686-566D-4296-B688-19A2B1704681}">
      <dgm:prSet phldrT="[Text]"/>
      <dgm:spPr/>
      <dgm:t>
        <a:bodyPr/>
        <a:lstStyle/>
        <a:p>
          <a:pPr>
            <a:lnSpc>
              <a:spcPct val="100000"/>
            </a:lnSpc>
            <a:defRPr cap="all"/>
          </a:pPr>
          <a:r>
            <a:rPr lang="en-US" b="0"/>
            <a:t>User Enumeration</a:t>
          </a:r>
        </a:p>
      </dgm:t>
    </dgm:pt>
    <dgm:pt modelId="{900C769A-26B3-4CB8-98B8-B4449813F8EA}" type="parTrans" cxnId="{3DC4A227-B556-4CDF-94CB-AF47F6CD626C}">
      <dgm:prSet/>
      <dgm:spPr/>
      <dgm:t>
        <a:bodyPr/>
        <a:lstStyle/>
        <a:p>
          <a:endParaRPr lang="en-US"/>
        </a:p>
      </dgm:t>
    </dgm:pt>
    <dgm:pt modelId="{09387F81-EF5A-40ED-A585-9EE90371F185}" type="sibTrans" cxnId="{3DC4A227-B556-4CDF-94CB-AF47F6CD626C}">
      <dgm:prSet/>
      <dgm:spPr/>
      <dgm:t>
        <a:bodyPr/>
        <a:lstStyle/>
        <a:p>
          <a:endParaRPr lang="en-US"/>
        </a:p>
      </dgm:t>
    </dgm:pt>
    <dgm:pt modelId="{14C2A425-8580-414E-A4FE-AAD5AA867C00}">
      <dgm:prSet phldrT="[Text]"/>
      <dgm:spPr/>
      <dgm:t>
        <a:bodyPr/>
        <a:lstStyle/>
        <a:p>
          <a:pPr>
            <a:lnSpc>
              <a:spcPct val="100000"/>
            </a:lnSpc>
            <a:defRPr cap="all"/>
          </a:pPr>
          <a:r>
            <a:rPr lang="en-US"/>
            <a:t>Phishing</a:t>
          </a:r>
        </a:p>
      </dgm:t>
    </dgm:pt>
    <dgm:pt modelId="{C05FD8D2-3E03-4EF5-8585-90FD50EA36C9}" type="parTrans" cxnId="{11F3C33C-B575-4626-B7E4-88D7F5730A64}">
      <dgm:prSet/>
      <dgm:spPr/>
      <dgm:t>
        <a:bodyPr/>
        <a:lstStyle/>
        <a:p>
          <a:endParaRPr lang="en-US"/>
        </a:p>
      </dgm:t>
    </dgm:pt>
    <dgm:pt modelId="{2D928BC6-A81B-4154-8C79-0076CCAD284E}" type="sibTrans" cxnId="{11F3C33C-B575-4626-B7E4-88D7F5730A64}">
      <dgm:prSet/>
      <dgm:spPr/>
      <dgm:t>
        <a:bodyPr/>
        <a:lstStyle/>
        <a:p>
          <a:endParaRPr lang="en-US"/>
        </a:p>
      </dgm:t>
    </dgm:pt>
    <dgm:pt modelId="{5D30B2DC-9DFC-4F6E-B90C-FBFC107D6C23}">
      <dgm:prSet phldrT="[Text]"/>
      <dgm:spPr/>
      <dgm:t>
        <a:bodyPr/>
        <a:lstStyle/>
        <a:p>
          <a:pPr>
            <a:lnSpc>
              <a:spcPct val="100000"/>
            </a:lnSpc>
            <a:defRPr cap="all"/>
          </a:pPr>
          <a:r>
            <a:rPr lang="en-US"/>
            <a:t>Spraying</a:t>
          </a:r>
        </a:p>
      </dgm:t>
    </dgm:pt>
    <dgm:pt modelId="{E6ADB77D-9690-4580-BAB5-FBAA3229306C}" type="parTrans" cxnId="{E2486F43-97DB-4933-995C-CFED18835119}">
      <dgm:prSet/>
      <dgm:spPr/>
      <dgm:t>
        <a:bodyPr/>
        <a:lstStyle/>
        <a:p>
          <a:endParaRPr lang="en-US"/>
        </a:p>
      </dgm:t>
    </dgm:pt>
    <dgm:pt modelId="{A0FD040A-EAE1-4864-98A3-2C74B7546588}" type="sibTrans" cxnId="{E2486F43-97DB-4933-995C-CFED18835119}">
      <dgm:prSet/>
      <dgm:spPr/>
      <dgm:t>
        <a:bodyPr/>
        <a:lstStyle/>
        <a:p>
          <a:endParaRPr lang="en-US"/>
        </a:p>
      </dgm:t>
    </dgm:pt>
    <dgm:pt modelId="{D0F5D8FE-EB9B-4D1D-8292-4B1A0F38A083}">
      <dgm:prSet phldrT="[Text]"/>
      <dgm:spPr/>
      <dgm:t>
        <a:bodyPr/>
        <a:lstStyle/>
        <a:p>
          <a:pPr>
            <a:lnSpc>
              <a:spcPct val="100000"/>
            </a:lnSpc>
            <a:defRPr cap="all"/>
          </a:pPr>
          <a:r>
            <a:rPr lang="en-US"/>
            <a:t>Brute-Force</a:t>
          </a:r>
        </a:p>
      </dgm:t>
    </dgm:pt>
    <dgm:pt modelId="{0FAF9694-3976-43F2-B4C8-24687BC360B4}" type="parTrans" cxnId="{A89AA22F-BF08-4FC6-9A50-0AABFBA76E67}">
      <dgm:prSet/>
      <dgm:spPr/>
      <dgm:t>
        <a:bodyPr/>
        <a:lstStyle/>
        <a:p>
          <a:endParaRPr lang="en-US"/>
        </a:p>
      </dgm:t>
    </dgm:pt>
    <dgm:pt modelId="{DDEBE822-24FE-47AD-8FC6-FE2ECD778E94}" type="sibTrans" cxnId="{A89AA22F-BF08-4FC6-9A50-0AABFBA76E67}">
      <dgm:prSet/>
      <dgm:spPr/>
      <dgm:t>
        <a:bodyPr/>
        <a:lstStyle/>
        <a:p>
          <a:endParaRPr lang="en-US"/>
        </a:p>
      </dgm:t>
    </dgm:pt>
    <dgm:pt modelId="{8F2019AD-240B-4D31-ADA4-07F1364C86A5}" type="pres">
      <dgm:prSet presAssocID="{4B6A45E4-9BFA-4A48-ACB3-5087DC015345}" presName="root" presStyleCnt="0">
        <dgm:presLayoutVars>
          <dgm:dir/>
          <dgm:resizeHandles val="exact"/>
        </dgm:presLayoutVars>
      </dgm:prSet>
      <dgm:spPr/>
    </dgm:pt>
    <dgm:pt modelId="{FA455870-5C39-47C7-A632-6EB62C29EC76}" type="pres">
      <dgm:prSet presAssocID="{A2316686-566D-4296-B688-19A2B1704681}" presName="compNode" presStyleCnt="0"/>
      <dgm:spPr/>
    </dgm:pt>
    <dgm:pt modelId="{FF477D48-A292-4987-9194-1460B68D256B}" type="pres">
      <dgm:prSet presAssocID="{A2316686-566D-4296-B688-19A2B1704681}" presName="iconBgRect" presStyleLbl="bgShp" presStyleIdx="0" presStyleCnt="4"/>
      <dgm:spPr/>
    </dgm:pt>
    <dgm:pt modelId="{C9F818DE-37F7-46EC-AF91-2A550D9D6460}" type="pres">
      <dgm:prSet presAssocID="{A2316686-566D-4296-B688-19A2B17046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220ABE07-25C5-448B-AC8A-0737DA569614}" type="pres">
      <dgm:prSet presAssocID="{A2316686-566D-4296-B688-19A2B1704681}" presName="spaceRect" presStyleCnt="0"/>
      <dgm:spPr/>
    </dgm:pt>
    <dgm:pt modelId="{B5BD1360-9EC7-47D3-8EF7-511E216B9F2B}" type="pres">
      <dgm:prSet presAssocID="{A2316686-566D-4296-B688-19A2B1704681}" presName="textRect" presStyleLbl="revTx" presStyleIdx="0" presStyleCnt="4">
        <dgm:presLayoutVars>
          <dgm:chMax val="1"/>
          <dgm:chPref val="1"/>
        </dgm:presLayoutVars>
      </dgm:prSet>
      <dgm:spPr/>
    </dgm:pt>
    <dgm:pt modelId="{32392DE6-8135-4BAD-8DF6-33B5CAF52E32}" type="pres">
      <dgm:prSet presAssocID="{09387F81-EF5A-40ED-A585-9EE90371F185}" presName="sibTrans" presStyleCnt="0"/>
      <dgm:spPr/>
    </dgm:pt>
    <dgm:pt modelId="{C993E680-DBF2-464C-966D-741ABDE08C5A}" type="pres">
      <dgm:prSet presAssocID="{14C2A425-8580-414E-A4FE-AAD5AA867C00}" presName="compNode" presStyleCnt="0"/>
      <dgm:spPr/>
    </dgm:pt>
    <dgm:pt modelId="{121BB481-D599-4280-83B8-8EB13E8A9780}" type="pres">
      <dgm:prSet presAssocID="{14C2A425-8580-414E-A4FE-AAD5AA867C00}" presName="iconBgRect" presStyleLbl="bgShp" presStyleIdx="1" presStyleCnt="4"/>
      <dgm:spPr/>
    </dgm:pt>
    <dgm:pt modelId="{6BA3E087-E2E5-4208-A245-13F38E1B82EF}" type="pres">
      <dgm:prSet presAssocID="{14C2A425-8580-414E-A4FE-AAD5AA867C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1BB16B3F-806E-4D95-BB19-2EE352026593}" type="pres">
      <dgm:prSet presAssocID="{14C2A425-8580-414E-A4FE-AAD5AA867C00}" presName="spaceRect" presStyleCnt="0"/>
      <dgm:spPr/>
    </dgm:pt>
    <dgm:pt modelId="{ED45EE5B-6969-4130-89AA-FF0A3F2DEBD7}" type="pres">
      <dgm:prSet presAssocID="{14C2A425-8580-414E-A4FE-AAD5AA867C00}" presName="textRect" presStyleLbl="revTx" presStyleIdx="1" presStyleCnt="4">
        <dgm:presLayoutVars>
          <dgm:chMax val="1"/>
          <dgm:chPref val="1"/>
        </dgm:presLayoutVars>
      </dgm:prSet>
      <dgm:spPr/>
    </dgm:pt>
    <dgm:pt modelId="{7F8B2ABF-CD14-4C70-8274-2832719C67C9}" type="pres">
      <dgm:prSet presAssocID="{2D928BC6-A81B-4154-8C79-0076CCAD284E}" presName="sibTrans" presStyleCnt="0"/>
      <dgm:spPr/>
    </dgm:pt>
    <dgm:pt modelId="{D5486912-8212-445B-96C8-F62E113439EE}" type="pres">
      <dgm:prSet presAssocID="{5D30B2DC-9DFC-4F6E-B90C-FBFC107D6C23}" presName="compNode" presStyleCnt="0"/>
      <dgm:spPr/>
    </dgm:pt>
    <dgm:pt modelId="{65901769-EC38-435F-8847-78A7C59134D4}" type="pres">
      <dgm:prSet presAssocID="{5D30B2DC-9DFC-4F6E-B90C-FBFC107D6C23}" presName="iconBgRect" presStyleLbl="bgShp" presStyleIdx="2" presStyleCnt="4"/>
      <dgm:spPr/>
    </dgm:pt>
    <dgm:pt modelId="{EC72F374-DF79-4D6A-B379-CB8870E9F66A}" type="pres">
      <dgm:prSet presAssocID="{5D30B2DC-9DFC-4F6E-B90C-FBFC107D6C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lash"/>
        </a:ext>
      </dgm:extLst>
    </dgm:pt>
    <dgm:pt modelId="{D5F1B5E1-FB96-4AEA-8A2B-D994E3A99ACC}" type="pres">
      <dgm:prSet presAssocID="{5D30B2DC-9DFC-4F6E-B90C-FBFC107D6C23}" presName="spaceRect" presStyleCnt="0"/>
      <dgm:spPr/>
    </dgm:pt>
    <dgm:pt modelId="{30B0F1B5-4CBE-4222-AF0A-3922060A3672}" type="pres">
      <dgm:prSet presAssocID="{5D30B2DC-9DFC-4F6E-B90C-FBFC107D6C23}" presName="textRect" presStyleLbl="revTx" presStyleIdx="2" presStyleCnt="4">
        <dgm:presLayoutVars>
          <dgm:chMax val="1"/>
          <dgm:chPref val="1"/>
        </dgm:presLayoutVars>
      </dgm:prSet>
      <dgm:spPr/>
    </dgm:pt>
    <dgm:pt modelId="{2B34556C-1609-4D09-B99E-5AC1704A0525}" type="pres">
      <dgm:prSet presAssocID="{A0FD040A-EAE1-4864-98A3-2C74B7546588}" presName="sibTrans" presStyleCnt="0"/>
      <dgm:spPr/>
    </dgm:pt>
    <dgm:pt modelId="{473EE62A-1B31-4C62-82FB-70126735F297}" type="pres">
      <dgm:prSet presAssocID="{D0F5D8FE-EB9B-4D1D-8292-4B1A0F38A083}" presName="compNode" presStyleCnt="0"/>
      <dgm:spPr/>
    </dgm:pt>
    <dgm:pt modelId="{FC86EE52-470C-470B-B0A8-0C3BC0724ADB}" type="pres">
      <dgm:prSet presAssocID="{D0F5D8FE-EB9B-4D1D-8292-4B1A0F38A083}" presName="iconBgRect" presStyleLbl="bgShp" presStyleIdx="3" presStyleCnt="4"/>
      <dgm:spPr/>
    </dgm:pt>
    <dgm:pt modelId="{DA28E812-2F32-45F1-ABDF-4CD33E04289D}" type="pres">
      <dgm:prSet presAssocID="{D0F5D8FE-EB9B-4D1D-8292-4B1A0F38A08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nlock"/>
        </a:ext>
      </dgm:extLst>
    </dgm:pt>
    <dgm:pt modelId="{6BEBF69E-233D-4143-B341-9813E3C33D32}" type="pres">
      <dgm:prSet presAssocID="{D0F5D8FE-EB9B-4D1D-8292-4B1A0F38A083}" presName="spaceRect" presStyleCnt="0"/>
      <dgm:spPr/>
    </dgm:pt>
    <dgm:pt modelId="{5868A3F9-0FCA-436D-8755-9D94D05DED20}" type="pres">
      <dgm:prSet presAssocID="{D0F5D8FE-EB9B-4D1D-8292-4B1A0F38A083}" presName="textRect" presStyleLbl="revTx" presStyleIdx="3" presStyleCnt="4">
        <dgm:presLayoutVars>
          <dgm:chMax val="1"/>
          <dgm:chPref val="1"/>
        </dgm:presLayoutVars>
      </dgm:prSet>
      <dgm:spPr/>
    </dgm:pt>
  </dgm:ptLst>
  <dgm:cxnLst>
    <dgm:cxn modelId="{3DC4A227-B556-4CDF-94CB-AF47F6CD626C}" srcId="{4B6A45E4-9BFA-4A48-ACB3-5087DC015345}" destId="{A2316686-566D-4296-B688-19A2B1704681}" srcOrd="0" destOrd="0" parTransId="{900C769A-26B3-4CB8-98B8-B4449813F8EA}" sibTransId="{09387F81-EF5A-40ED-A585-9EE90371F185}"/>
    <dgm:cxn modelId="{2AC31F28-E02C-4148-BD6F-9C6DC97D4E7B}" type="presOf" srcId="{A2316686-566D-4296-B688-19A2B1704681}" destId="{B5BD1360-9EC7-47D3-8EF7-511E216B9F2B}" srcOrd="0" destOrd="0" presId="urn:microsoft.com/office/officeart/2018/5/layout/IconCircleLabelList"/>
    <dgm:cxn modelId="{A89AA22F-BF08-4FC6-9A50-0AABFBA76E67}" srcId="{4B6A45E4-9BFA-4A48-ACB3-5087DC015345}" destId="{D0F5D8FE-EB9B-4D1D-8292-4B1A0F38A083}" srcOrd="3" destOrd="0" parTransId="{0FAF9694-3976-43F2-B4C8-24687BC360B4}" sibTransId="{DDEBE822-24FE-47AD-8FC6-FE2ECD778E94}"/>
    <dgm:cxn modelId="{11F3C33C-B575-4626-B7E4-88D7F5730A64}" srcId="{4B6A45E4-9BFA-4A48-ACB3-5087DC015345}" destId="{14C2A425-8580-414E-A4FE-AAD5AA867C00}" srcOrd="1" destOrd="0" parTransId="{C05FD8D2-3E03-4EF5-8585-90FD50EA36C9}" sibTransId="{2D928BC6-A81B-4154-8C79-0076CCAD284E}"/>
    <dgm:cxn modelId="{E2486F43-97DB-4933-995C-CFED18835119}" srcId="{4B6A45E4-9BFA-4A48-ACB3-5087DC015345}" destId="{5D30B2DC-9DFC-4F6E-B90C-FBFC107D6C23}" srcOrd="2" destOrd="0" parTransId="{E6ADB77D-9690-4580-BAB5-FBAA3229306C}" sibTransId="{A0FD040A-EAE1-4864-98A3-2C74B7546588}"/>
    <dgm:cxn modelId="{EBA04C47-61DA-4BC2-B1AE-EF4EF95E6342}" type="presOf" srcId="{5D30B2DC-9DFC-4F6E-B90C-FBFC107D6C23}" destId="{30B0F1B5-4CBE-4222-AF0A-3922060A3672}" srcOrd="0" destOrd="0" presId="urn:microsoft.com/office/officeart/2018/5/layout/IconCircleLabelList"/>
    <dgm:cxn modelId="{3DE14079-9866-4B76-B6C8-1AB5D4C9F8F6}" type="presOf" srcId="{14C2A425-8580-414E-A4FE-AAD5AA867C00}" destId="{ED45EE5B-6969-4130-89AA-FF0A3F2DEBD7}" srcOrd="0" destOrd="0" presId="urn:microsoft.com/office/officeart/2018/5/layout/IconCircleLabelList"/>
    <dgm:cxn modelId="{31697A92-59D8-4F9D-BE18-DD493D951470}" type="presOf" srcId="{D0F5D8FE-EB9B-4D1D-8292-4B1A0F38A083}" destId="{5868A3F9-0FCA-436D-8755-9D94D05DED20}" srcOrd="0" destOrd="0" presId="urn:microsoft.com/office/officeart/2018/5/layout/IconCircleLabelList"/>
    <dgm:cxn modelId="{98FC36B9-9BF8-4BD4-905D-4FD2175E35C8}" type="presOf" srcId="{4B6A45E4-9BFA-4A48-ACB3-5087DC015345}" destId="{8F2019AD-240B-4D31-ADA4-07F1364C86A5}" srcOrd="0" destOrd="0" presId="urn:microsoft.com/office/officeart/2018/5/layout/IconCircleLabelList"/>
    <dgm:cxn modelId="{D5B4F09B-50FB-4915-989C-E58D89DA522E}" type="presParOf" srcId="{8F2019AD-240B-4D31-ADA4-07F1364C86A5}" destId="{FA455870-5C39-47C7-A632-6EB62C29EC76}" srcOrd="0" destOrd="0" presId="urn:microsoft.com/office/officeart/2018/5/layout/IconCircleLabelList"/>
    <dgm:cxn modelId="{60D70A8F-9F30-4088-846B-322E050EF020}" type="presParOf" srcId="{FA455870-5C39-47C7-A632-6EB62C29EC76}" destId="{FF477D48-A292-4987-9194-1460B68D256B}" srcOrd="0" destOrd="0" presId="urn:microsoft.com/office/officeart/2018/5/layout/IconCircleLabelList"/>
    <dgm:cxn modelId="{02ECE46B-C000-4121-8C3E-4EF9C057A83E}" type="presParOf" srcId="{FA455870-5C39-47C7-A632-6EB62C29EC76}" destId="{C9F818DE-37F7-46EC-AF91-2A550D9D6460}" srcOrd="1" destOrd="0" presId="urn:microsoft.com/office/officeart/2018/5/layout/IconCircleLabelList"/>
    <dgm:cxn modelId="{138F9620-9470-4F35-BE42-EC56C73ACA89}" type="presParOf" srcId="{FA455870-5C39-47C7-A632-6EB62C29EC76}" destId="{220ABE07-25C5-448B-AC8A-0737DA569614}" srcOrd="2" destOrd="0" presId="urn:microsoft.com/office/officeart/2018/5/layout/IconCircleLabelList"/>
    <dgm:cxn modelId="{B43BDD9E-0C10-443B-97ED-800BA9CCF9B8}" type="presParOf" srcId="{FA455870-5C39-47C7-A632-6EB62C29EC76}" destId="{B5BD1360-9EC7-47D3-8EF7-511E216B9F2B}" srcOrd="3" destOrd="0" presId="urn:microsoft.com/office/officeart/2018/5/layout/IconCircleLabelList"/>
    <dgm:cxn modelId="{6AE89276-F4E8-4913-8417-3AAE4DF0294A}" type="presParOf" srcId="{8F2019AD-240B-4D31-ADA4-07F1364C86A5}" destId="{32392DE6-8135-4BAD-8DF6-33B5CAF52E32}" srcOrd="1" destOrd="0" presId="urn:microsoft.com/office/officeart/2018/5/layout/IconCircleLabelList"/>
    <dgm:cxn modelId="{54BEA417-09A0-498B-B02A-DE7E467A2D2C}" type="presParOf" srcId="{8F2019AD-240B-4D31-ADA4-07F1364C86A5}" destId="{C993E680-DBF2-464C-966D-741ABDE08C5A}" srcOrd="2" destOrd="0" presId="urn:microsoft.com/office/officeart/2018/5/layout/IconCircleLabelList"/>
    <dgm:cxn modelId="{734D5F60-B64C-4E23-AF4D-F603554C8678}" type="presParOf" srcId="{C993E680-DBF2-464C-966D-741ABDE08C5A}" destId="{121BB481-D599-4280-83B8-8EB13E8A9780}" srcOrd="0" destOrd="0" presId="urn:microsoft.com/office/officeart/2018/5/layout/IconCircleLabelList"/>
    <dgm:cxn modelId="{671C79A3-432A-4AA7-BA75-19EA5356BEAB}" type="presParOf" srcId="{C993E680-DBF2-464C-966D-741ABDE08C5A}" destId="{6BA3E087-E2E5-4208-A245-13F38E1B82EF}" srcOrd="1" destOrd="0" presId="urn:microsoft.com/office/officeart/2018/5/layout/IconCircleLabelList"/>
    <dgm:cxn modelId="{BD96A143-8646-41B9-B015-4DBF92DD9971}" type="presParOf" srcId="{C993E680-DBF2-464C-966D-741ABDE08C5A}" destId="{1BB16B3F-806E-4D95-BB19-2EE352026593}" srcOrd="2" destOrd="0" presId="urn:microsoft.com/office/officeart/2018/5/layout/IconCircleLabelList"/>
    <dgm:cxn modelId="{329D54D7-B652-4E69-8BED-87C394053B8B}" type="presParOf" srcId="{C993E680-DBF2-464C-966D-741ABDE08C5A}" destId="{ED45EE5B-6969-4130-89AA-FF0A3F2DEBD7}" srcOrd="3" destOrd="0" presId="urn:microsoft.com/office/officeart/2018/5/layout/IconCircleLabelList"/>
    <dgm:cxn modelId="{A1276EBC-5377-45D3-9266-9CCBFFE1F178}" type="presParOf" srcId="{8F2019AD-240B-4D31-ADA4-07F1364C86A5}" destId="{7F8B2ABF-CD14-4C70-8274-2832719C67C9}" srcOrd="3" destOrd="0" presId="urn:microsoft.com/office/officeart/2018/5/layout/IconCircleLabelList"/>
    <dgm:cxn modelId="{667C62C4-0E4F-4822-B2F4-4FB700798E2C}" type="presParOf" srcId="{8F2019AD-240B-4D31-ADA4-07F1364C86A5}" destId="{D5486912-8212-445B-96C8-F62E113439EE}" srcOrd="4" destOrd="0" presId="urn:microsoft.com/office/officeart/2018/5/layout/IconCircleLabelList"/>
    <dgm:cxn modelId="{E239085C-3C81-43EB-A7A4-608E587A2EFA}" type="presParOf" srcId="{D5486912-8212-445B-96C8-F62E113439EE}" destId="{65901769-EC38-435F-8847-78A7C59134D4}" srcOrd="0" destOrd="0" presId="urn:microsoft.com/office/officeart/2018/5/layout/IconCircleLabelList"/>
    <dgm:cxn modelId="{80760985-666D-42B4-8624-8C269DFCE647}" type="presParOf" srcId="{D5486912-8212-445B-96C8-F62E113439EE}" destId="{EC72F374-DF79-4D6A-B379-CB8870E9F66A}" srcOrd="1" destOrd="0" presId="urn:microsoft.com/office/officeart/2018/5/layout/IconCircleLabelList"/>
    <dgm:cxn modelId="{69E7A2DC-7E05-4753-BBFD-80A67392AE50}" type="presParOf" srcId="{D5486912-8212-445B-96C8-F62E113439EE}" destId="{D5F1B5E1-FB96-4AEA-8A2B-D994E3A99ACC}" srcOrd="2" destOrd="0" presId="urn:microsoft.com/office/officeart/2018/5/layout/IconCircleLabelList"/>
    <dgm:cxn modelId="{736BA081-9833-482E-983C-3991AB5FD877}" type="presParOf" srcId="{D5486912-8212-445B-96C8-F62E113439EE}" destId="{30B0F1B5-4CBE-4222-AF0A-3922060A3672}" srcOrd="3" destOrd="0" presId="urn:microsoft.com/office/officeart/2018/5/layout/IconCircleLabelList"/>
    <dgm:cxn modelId="{4AC9FBFB-0DEA-481C-9251-A28E0C4F4DDF}" type="presParOf" srcId="{8F2019AD-240B-4D31-ADA4-07F1364C86A5}" destId="{2B34556C-1609-4D09-B99E-5AC1704A0525}" srcOrd="5" destOrd="0" presId="urn:microsoft.com/office/officeart/2018/5/layout/IconCircleLabelList"/>
    <dgm:cxn modelId="{A994EC3C-70E2-4266-84C4-5A145F649BBD}" type="presParOf" srcId="{8F2019AD-240B-4D31-ADA4-07F1364C86A5}" destId="{473EE62A-1B31-4C62-82FB-70126735F297}" srcOrd="6" destOrd="0" presId="urn:microsoft.com/office/officeart/2018/5/layout/IconCircleLabelList"/>
    <dgm:cxn modelId="{A8E6BD78-0E34-4AB1-9293-BFAF784CD154}" type="presParOf" srcId="{473EE62A-1B31-4C62-82FB-70126735F297}" destId="{FC86EE52-470C-470B-B0A8-0C3BC0724ADB}" srcOrd="0" destOrd="0" presId="urn:microsoft.com/office/officeart/2018/5/layout/IconCircleLabelList"/>
    <dgm:cxn modelId="{54A232B6-20E9-4FFF-9A31-474B79A492B2}" type="presParOf" srcId="{473EE62A-1B31-4C62-82FB-70126735F297}" destId="{DA28E812-2F32-45F1-ABDF-4CD33E04289D}" srcOrd="1" destOrd="0" presId="urn:microsoft.com/office/officeart/2018/5/layout/IconCircleLabelList"/>
    <dgm:cxn modelId="{3B959B79-B548-4063-87EB-34BB697BD4B0}" type="presParOf" srcId="{473EE62A-1B31-4C62-82FB-70126735F297}" destId="{6BEBF69E-233D-4143-B341-9813E3C33D32}" srcOrd="2" destOrd="0" presId="urn:microsoft.com/office/officeart/2018/5/layout/IconCircleLabelList"/>
    <dgm:cxn modelId="{43D718A7-622E-4B51-BC4D-60D1BB80C19A}" type="presParOf" srcId="{473EE62A-1B31-4C62-82FB-70126735F297}" destId="{5868A3F9-0FCA-436D-8755-9D94D05DED2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77D48-A292-4987-9194-1460B68D256B}">
      <dsp:nvSpPr>
        <dsp:cNvPr id="0" name=""/>
        <dsp:cNvSpPr/>
      </dsp:nvSpPr>
      <dsp:spPr>
        <a:xfrm>
          <a:off x="562927" y="788206"/>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818DE-37F7-46EC-AF91-2A550D9D6460}">
      <dsp:nvSpPr>
        <dsp:cNvPr id="0" name=""/>
        <dsp:cNvSpPr/>
      </dsp:nvSpPr>
      <dsp:spPr>
        <a:xfrm>
          <a:off x="871091" y="109637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BD1360-9EC7-47D3-8EF7-511E216B9F2B}">
      <dsp:nvSpPr>
        <dsp:cNvPr id="0" name=""/>
        <dsp:cNvSpPr/>
      </dsp:nvSpPr>
      <dsp:spPr>
        <a:xfrm>
          <a:off x="10068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kern="1200"/>
            <a:t>User Enumeration</a:t>
          </a:r>
        </a:p>
      </dsp:txBody>
      <dsp:txXfrm>
        <a:off x="100682" y="2684598"/>
        <a:ext cx="2370489" cy="720000"/>
      </dsp:txXfrm>
    </dsp:sp>
    <dsp:sp modelId="{121BB481-D599-4280-83B8-8EB13E8A9780}">
      <dsp:nvSpPr>
        <dsp:cNvPr id="0" name=""/>
        <dsp:cNvSpPr/>
      </dsp:nvSpPr>
      <dsp:spPr>
        <a:xfrm>
          <a:off x="3348252" y="788206"/>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A3E087-E2E5-4208-A245-13F38E1B82EF}">
      <dsp:nvSpPr>
        <dsp:cNvPr id="0" name=""/>
        <dsp:cNvSpPr/>
      </dsp:nvSpPr>
      <dsp:spPr>
        <a:xfrm>
          <a:off x="3656416" y="109637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45EE5B-6969-4130-89AA-FF0A3F2DEBD7}">
      <dsp:nvSpPr>
        <dsp:cNvPr id="0" name=""/>
        <dsp:cNvSpPr/>
      </dsp:nvSpPr>
      <dsp:spPr>
        <a:xfrm>
          <a:off x="288600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Phishing</a:t>
          </a:r>
        </a:p>
      </dsp:txBody>
      <dsp:txXfrm>
        <a:off x="2886007" y="2684598"/>
        <a:ext cx="2370489" cy="720000"/>
      </dsp:txXfrm>
    </dsp:sp>
    <dsp:sp modelId="{65901769-EC38-435F-8847-78A7C59134D4}">
      <dsp:nvSpPr>
        <dsp:cNvPr id="0" name=""/>
        <dsp:cNvSpPr/>
      </dsp:nvSpPr>
      <dsp:spPr>
        <a:xfrm>
          <a:off x="6133577" y="788206"/>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2F374-DF79-4D6A-B379-CB8870E9F66A}">
      <dsp:nvSpPr>
        <dsp:cNvPr id="0" name=""/>
        <dsp:cNvSpPr/>
      </dsp:nvSpPr>
      <dsp:spPr>
        <a:xfrm>
          <a:off x="6441741" y="109637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B0F1B5-4CBE-4222-AF0A-3922060A3672}">
      <dsp:nvSpPr>
        <dsp:cNvPr id="0" name=""/>
        <dsp:cNvSpPr/>
      </dsp:nvSpPr>
      <dsp:spPr>
        <a:xfrm>
          <a:off x="5671332"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Spraying</a:t>
          </a:r>
        </a:p>
      </dsp:txBody>
      <dsp:txXfrm>
        <a:off x="5671332" y="2684598"/>
        <a:ext cx="2370489" cy="720000"/>
      </dsp:txXfrm>
    </dsp:sp>
    <dsp:sp modelId="{FC86EE52-470C-470B-B0A8-0C3BC0724ADB}">
      <dsp:nvSpPr>
        <dsp:cNvPr id="0" name=""/>
        <dsp:cNvSpPr/>
      </dsp:nvSpPr>
      <dsp:spPr>
        <a:xfrm>
          <a:off x="8918902" y="788206"/>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8E812-2F32-45F1-ABDF-4CD33E04289D}">
      <dsp:nvSpPr>
        <dsp:cNvPr id="0" name=""/>
        <dsp:cNvSpPr/>
      </dsp:nvSpPr>
      <dsp:spPr>
        <a:xfrm>
          <a:off x="9227066" y="109637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68A3F9-0FCA-436D-8755-9D94D05DED20}">
      <dsp:nvSpPr>
        <dsp:cNvPr id="0" name=""/>
        <dsp:cNvSpPr/>
      </dsp:nvSpPr>
      <dsp:spPr>
        <a:xfrm>
          <a:off x="8456657" y="2684598"/>
          <a:ext cx="23704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Brute-Force</a:t>
          </a:r>
        </a:p>
      </dsp:txBody>
      <dsp:txXfrm>
        <a:off x="8456657" y="2684598"/>
        <a:ext cx="2370489"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C19C46-C0AB-4928-AB83-61451D951F0D}"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134996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19C46-C0AB-4928-AB83-61451D951F0D}"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262337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19C46-C0AB-4928-AB83-61451D951F0D}"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317524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19C46-C0AB-4928-AB83-61451D951F0D}"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325191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19C46-C0AB-4928-AB83-61451D951F0D}" type="datetimeFigureOut">
              <a:rPr lang="en-IN" smtClean="0"/>
              <a:t>06-09-2022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316672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C19C46-C0AB-4928-AB83-61451D951F0D}" type="datetimeFigureOut">
              <a:rPr lang="en-IN" smtClean="0"/>
              <a:t>06-09-2022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156946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C19C46-C0AB-4928-AB83-61451D951F0D}" type="datetimeFigureOut">
              <a:rPr lang="en-IN" smtClean="0"/>
              <a:t>06-09-2022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62572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C19C46-C0AB-4928-AB83-61451D951F0D}" type="datetimeFigureOut">
              <a:rPr lang="en-IN" smtClean="0"/>
              <a:t>06-09-2022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417849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19C46-C0AB-4928-AB83-61451D951F0D}" type="datetimeFigureOut">
              <a:rPr lang="en-IN" smtClean="0"/>
              <a:t>06-09-2022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243800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19C46-C0AB-4928-AB83-61451D951F0D}" type="datetimeFigureOut">
              <a:rPr lang="en-IN" smtClean="0"/>
              <a:t>06-09-2022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212138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C19C46-C0AB-4928-AB83-61451D951F0D}" type="datetimeFigureOut">
              <a:rPr lang="en-IN" smtClean="0"/>
              <a:t>06-09-2022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09C5FEC-81C2-4EE8-B553-0A125418171E}" type="slidenum">
              <a:rPr lang="en-IN" smtClean="0"/>
              <a:t>‹#›</a:t>
            </a:fld>
            <a:endParaRPr lang="en-IN"/>
          </a:p>
        </p:txBody>
      </p:sp>
    </p:spTree>
    <p:extLst>
      <p:ext uri="{BB962C8B-B14F-4D97-AF65-F5344CB8AC3E}">
        <p14:creationId xmlns:p14="http://schemas.microsoft.com/office/powerpoint/2010/main" val="288397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19C46-C0AB-4928-AB83-61451D951F0D}" type="datetimeFigureOut">
              <a:rPr lang="en-IN" smtClean="0"/>
              <a:t>06-09-2022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C5FEC-81C2-4EE8-B553-0A125418171E}" type="slidenum">
              <a:rPr lang="en-IN" smtClean="0"/>
              <a:t>‹#›</a:t>
            </a:fld>
            <a:endParaRPr lang="en-IN"/>
          </a:p>
        </p:txBody>
      </p:sp>
    </p:spTree>
    <p:extLst>
      <p:ext uri="{BB962C8B-B14F-4D97-AF65-F5344CB8AC3E}">
        <p14:creationId xmlns:p14="http://schemas.microsoft.com/office/powerpoint/2010/main" val="26488465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github.com/TROUBLE-1/" TargetMode="External"/><Relationship Id="rId3" Type="http://schemas.openxmlformats.org/officeDocument/2006/relationships/hyperlink" Target="https://github.com/TROUBLE-1/Vajra" TargetMode="External"/><Relationship Id="rId7" Type="http://schemas.openxmlformats.org/officeDocument/2006/relationships/hyperlink" Target="https://www.linkedin.com/in/trouble1raunak/"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channel/UCkJ_sEF8iUDXPCI3UL0DAcg" TargetMode="External"/><Relationship Id="rId5" Type="http://schemas.openxmlformats.org/officeDocument/2006/relationships/hyperlink" Target="https://twitter.com/trouble1_raunak" TargetMode="External"/><Relationship Id="rId4" Type="http://schemas.openxmlformats.org/officeDocument/2006/relationships/hyperlink" Target="https://github.com/AlteredSecurity/365-Steal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4516D5-A066-F048-577D-7CA402D62DA2}"/>
              </a:ext>
            </a:extLst>
          </p:cNvPr>
          <p:cNvSpPr>
            <a:spLocks noGrp="1"/>
          </p:cNvSpPr>
          <p:nvPr>
            <p:ph type="subTitle" idx="1"/>
          </p:nvPr>
        </p:nvSpPr>
        <p:spPr/>
        <p:txBody>
          <a:bodyPr>
            <a:normAutofit fontScale="32500" lnSpcReduction="20000"/>
          </a:bodyPr>
          <a:lstStyle/>
          <a:p>
            <a:pPr algn="ctr" defTabSz="548640">
              <a:lnSpc>
                <a:spcPct val="90000"/>
              </a:lnSpc>
              <a:defRPr sz="16000" spc="-296">
                <a:solidFill>
                  <a:srgbClr val="01CF89"/>
                </a:solidFill>
                <a:latin typeface="+mn-lt"/>
                <a:ea typeface="+mn-ea"/>
                <a:cs typeface="+mn-cs"/>
                <a:sym typeface="Spartan Bold"/>
              </a:defRPr>
            </a:pPr>
            <a:r>
              <a:rPr lang="en-US" sz="25100" b="1" dirty="0">
                <a:latin typeface="Samarkan" panose="020B0500000000000000" pitchFamily="34" charset="0"/>
              </a:rPr>
              <a:t>Vajra</a:t>
            </a:r>
            <a:r>
              <a:rPr lang="en-US" sz="9600" b="1" dirty="0">
                <a:latin typeface="Samarkan" panose="020B0500000000000000" pitchFamily="34" charset="0"/>
              </a:rPr>
              <a:t> </a:t>
            </a:r>
          </a:p>
          <a:p>
            <a:pPr algn="ctr" defTabSz="548640">
              <a:lnSpc>
                <a:spcPct val="90000"/>
              </a:lnSpc>
              <a:defRPr sz="16000" spc="-296">
                <a:solidFill>
                  <a:srgbClr val="01CF89"/>
                </a:solidFill>
                <a:latin typeface="+mn-lt"/>
                <a:ea typeface="+mn-ea"/>
                <a:cs typeface="+mn-cs"/>
                <a:sym typeface="Spartan Bold"/>
              </a:defRPr>
            </a:pPr>
            <a:r>
              <a:rPr lang="en-US" sz="9600" b="1" dirty="0">
                <a:latin typeface="Aharoni" panose="02010803020104030203" pitchFamily="2" charset="-79"/>
                <a:cs typeface="Aharoni" panose="02010803020104030203" pitchFamily="2" charset="-79"/>
              </a:rPr>
              <a:t>Your Weapon To cloud</a:t>
            </a:r>
          </a:p>
        </p:txBody>
      </p:sp>
      <p:pic>
        <p:nvPicPr>
          <p:cNvPr id="10" name="Picture 9" descr="A person in a garment&#10;&#10;Description automatically generated with low confidence">
            <a:extLst>
              <a:ext uri="{FF2B5EF4-FFF2-40B4-BE49-F238E27FC236}">
                <a16:creationId xmlns:a16="http://schemas.microsoft.com/office/drawing/2014/main" id="{2873CB01-B12E-47EB-59CD-F7724C52D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0" y="260962"/>
            <a:ext cx="5429250" cy="3341076"/>
          </a:xfrm>
          <a:prstGeom prst="rect">
            <a:avLst/>
          </a:prstGeom>
        </p:spPr>
      </p:pic>
      <p:pic>
        <p:nvPicPr>
          <p:cNvPr id="4" name="Picture 3" descr="Logo&#10;&#10;Description automatically generated">
            <a:extLst>
              <a:ext uri="{FF2B5EF4-FFF2-40B4-BE49-F238E27FC236}">
                <a16:creationId xmlns:a16="http://schemas.microsoft.com/office/drawing/2014/main" id="{783BFE3E-6AAA-34F0-AB98-59565679C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32" y="668961"/>
            <a:ext cx="2760039" cy="2760039"/>
          </a:xfrm>
          <a:prstGeom prst="rect">
            <a:avLst/>
          </a:prstGeom>
        </p:spPr>
      </p:pic>
    </p:spTree>
    <p:extLst>
      <p:ext uri="{BB962C8B-B14F-4D97-AF65-F5344CB8AC3E}">
        <p14:creationId xmlns:p14="http://schemas.microsoft.com/office/powerpoint/2010/main" val="3705811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hodology">
            <a:extLst>
              <a:ext uri="{FF2B5EF4-FFF2-40B4-BE49-F238E27FC236}">
                <a16:creationId xmlns:a16="http://schemas.microsoft.com/office/drawing/2014/main" id="{78C45AA6-003C-9C99-8FAF-78DF56F00E5F}"/>
              </a:ext>
            </a:extLst>
          </p:cNvPr>
          <p:cNvSpPr txBox="1"/>
          <p:nvPr/>
        </p:nvSpPr>
        <p:spPr>
          <a:xfrm>
            <a:off x="4853988" y="320041"/>
            <a:ext cx="6707084" cy="389266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p>
            <a:pPr defTabSz="914400">
              <a:lnSpc>
                <a:spcPct val="90000"/>
              </a:lnSpc>
              <a:spcBef>
                <a:spcPct val="0"/>
              </a:spcBef>
              <a:spcAft>
                <a:spcPts val="600"/>
              </a:spcAft>
              <a:defRPr sz="16000" spc="-296">
                <a:solidFill>
                  <a:srgbClr val="01CF89"/>
                </a:solidFill>
                <a:latin typeface="+mn-lt"/>
                <a:ea typeface="+mn-ea"/>
                <a:cs typeface="+mn-cs"/>
                <a:sym typeface="Spartan Bold"/>
              </a:defRPr>
            </a:pPr>
            <a:r>
              <a:rPr lang="en-US" sz="6600" b="1" kern="1200">
                <a:solidFill>
                  <a:schemeClr val="tx1"/>
                </a:solidFill>
                <a:latin typeface="+mj-lt"/>
                <a:ea typeface="+mj-ea"/>
                <a:cs typeface="+mj-cs"/>
              </a:rPr>
              <a:t>Thank You</a:t>
            </a:r>
          </a:p>
        </p:txBody>
      </p:sp>
      <p:pic>
        <p:nvPicPr>
          <p:cNvPr id="5" name="Graphic 6" descr="Smiling Face with No Fill">
            <a:extLst>
              <a:ext uri="{FF2B5EF4-FFF2-40B4-BE49-F238E27FC236}">
                <a16:creationId xmlns:a16="http://schemas.microsoft.com/office/drawing/2014/main" id="{E6BAE835-9B48-3B57-E929-324D9FD53D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040" y="1226248"/>
            <a:ext cx="4087368" cy="4087368"/>
          </a:xfrm>
          <a:prstGeom prst="rect">
            <a:avLst/>
          </a:prstGeom>
        </p:spPr>
      </p:pic>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8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hematic&#10;&#10;Description automatically generated">
            <a:extLst>
              <a:ext uri="{FF2B5EF4-FFF2-40B4-BE49-F238E27FC236}">
                <a16:creationId xmlns:a16="http://schemas.microsoft.com/office/drawing/2014/main" id="{482A7607-5128-AB06-35EA-17B70B017CF8}"/>
              </a:ext>
            </a:extLst>
          </p:cNvPr>
          <p:cNvPicPr>
            <a:picLocks noChangeAspect="1"/>
          </p:cNvPicPr>
          <p:nvPr/>
        </p:nvPicPr>
        <p:blipFill rotWithShape="1">
          <a:blip r:embed="rId2">
            <a:extLst>
              <a:ext uri="{28A0092B-C50C-407E-A947-70E740481C1C}">
                <a14:useLocalDpi xmlns:a14="http://schemas.microsoft.com/office/drawing/2010/main" val="0"/>
              </a:ext>
            </a:extLst>
          </a:blip>
          <a:srcRect l="13253" t="15562" r="13253" b="14232"/>
          <a:stretch/>
        </p:blipFill>
        <p:spPr>
          <a:xfrm>
            <a:off x="281940" y="1787525"/>
            <a:ext cx="5197428" cy="3282950"/>
          </a:xfrm>
          <a:prstGeom prst="rect">
            <a:avLst/>
          </a:prstGeom>
        </p:spPr>
      </p:pic>
      <p:sp>
        <p:nvSpPr>
          <p:cNvPr id="5" name="TextBox 4">
            <a:extLst>
              <a:ext uri="{FF2B5EF4-FFF2-40B4-BE49-F238E27FC236}">
                <a16:creationId xmlns:a16="http://schemas.microsoft.com/office/drawing/2014/main" id="{A11350FC-78B8-8F8E-E63A-9B335294508A}"/>
              </a:ext>
            </a:extLst>
          </p:cNvPr>
          <p:cNvSpPr txBox="1"/>
          <p:nvPr/>
        </p:nvSpPr>
        <p:spPr>
          <a:xfrm>
            <a:off x="5831205" y="1310609"/>
            <a:ext cx="6078855"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US" sz="5400" b="1" i="0" u="none" strike="noStrike" cap="none" spc="0" normalizeH="0" baseline="0" dirty="0">
                <a:ln>
                  <a:noFill/>
                </a:ln>
                <a:solidFill>
                  <a:srgbClr val="FFFFFF"/>
                </a:solidFill>
                <a:effectLst/>
                <a:uFillTx/>
                <a:latin typeface="+mj-lt"/>
                <a:sym typeface="Asap SemiBold"/>
              </a:rPr>
              <a:t>Raunak Parmar</a:t>
            </a:r>
            <a:endParaRPr lang="en-US" sz="5400" b="1" dirty="0">
              <a:latin typeface="Headline"/>
            </a:endParaRPr>
          </a:p>
          <a:p>
            <a:pPr marL="0" marR="0" indent="0" algn="l" defTabSz="825500" rtl="0" fontAlgn="auto" latinLnBrk="0" hangingPunct="0">
              <a:lnSpc>
                <a:spcPct val="100000"/>
              </a:lnSpc>
              <a:spcBef>
                <a:spcPts val="0"/>
              </a:spcBef>
              <a:spcAft>
                <a:spcPts val="0"/>
              </a:spcAft>
              <a:buClrTx/>
              <a:buSzTx/>
              <a:buFontTx/>
              <a:buNone/>
              <a:tabLst/>
            </a:pPr>
            <a:endParaRPr kumimoji="0" lang="en-US" sz="1100" b="1" i="0" u="none" strike="noStrike" cap="none" spc="0" normalizeH="0" baseline="0" dirty="0">
              <a:ln>
                <a:noFill/>
              </a:ln>
              <a:solidFill>
                <a:srgbClr val="FFFFFF"/>
              </a:solidFill>
              <a:effectLst/>
              <a:uFillTx/>
              <a:latin typeface="Headline"/>
              <a:sym typeface="Asap SemiBold"/>
            </a:endParaRPr>
          </a:p>
          <a:p>
            <a:pPr marL="0" marR="0" indent="0" algn="l" defTabSz="8255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rgbClr val="FFFFFF"/>
                </a:solidFill>
                <a:effectLst/>
                <a:uFillTx/>
                <a:latin typeface="Headline"/>
                <a:sym typeface="Asap SemiBold"/>
              </a:rPr>
              <a:t>Raunak Parmar is an information security professional whose areas of interest include web penetration testing, Azure/AWS security, source code review, scripting, and development.</a:t>
            </a:r>
          </a:p>
          <a:p>
            <a:pPr marL="0" marR="0" indent="0" algn="l" defTabSz="8255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uFillTx/>
              <a:latin typeface="Headline"/>
              <a:sym typeface="Asap SemiBold"/>
            </a:endParaRPr>
          </a:p>
          <a:p>
            <a:pPr marL="0" marR="0" indent="0" algn="l" defTabSz="8255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rgbClr val="FFFFFF"/>
                </a:solidFill>
                <a:effectLst/>
                <a:uFillTx/>
                <a:latin typeface="Headline"/>
                <a:sym typeface="Asap SemiBold"/>
              </a:rPr>
              <a:t>He has 2+ years of experience in information security. Raunak likes to research new attack methodologies and create open-source tools that can be used during the Cloud Security assessments. He has worked extensively on Azure and AWS.</a:t>
            </a:r>
          </a:p>
          <a:p>
            <a:pPr marL="0" marR="0" indent="0" algn="l" defTabSz="825500" rtl="0" fontAlgn="auto" latinLnBrk="0" hangingPunct="0">
              <a:lnSpc>
                <a:spcPct val="100000"/>
              </a:lnSpc>
              <a:spcBef>
                <a:spcPts val="0"/>
              </a:spcBef>
              <a:spcAft>
                <a:spcPts val="0"/>
              </a:spcAft>
              <a:buClrTx/>
              <a:buSzTx/>
              <a:buFontTx/>
              <a:buNone/>
              <a:tabLst/>
            </a:pPr>
            <a:endParaRPr kumimoji="0" lang="en-US" sz="1400" i="0" u="none" strike="noStrike" cap="none" spc="0" normalizeH="0" baseline="0" dirty="0">
              <a:ln>
                <a:noFill/>
              </a:ln>
              <a:solidFill>
                <a:srgbClr val="FFFFFF"/>
              </a:solidFill>
              <a:effectLst/>
              <a:uFillTx/>
              <a:latin typeface="Headline"/>
              <a:sym typeface="Asap SemiBold"/>
            </a:endParaRPr>
          </a:p>
          <a:p>
            <a:pPr marL="0" marR="0" indent="0" algn="l" defTabSz="825500" rtl="0" fontAlgn="auto" latinLnBrk="0" hangingPunct="0">
              <a:lnSpc>
                <a:spcPct val="100000"/>
              </a:lnSpc>
              <a:spcBef>
                <a:spcPts val="0"/>
              </a:spcBef>
              <a:spcAft>
                <a:spcPts val="0"/>
              </a:spcAft>
              <a:buClrTx/>
              <a:buSzTx/>
              <a:buFontTx/>
              <a:buNone/>
              <a:tabLst/>
            </a:pPr>
            <a:r>
              <a:rPr kumimoji="0" lang="en-US" sz="1400" i="0" u="none" strike="noStrike" cap="none" spc="0" normalizeH="0" baseline="0" dirty="0">
                <a:ln>
                  <a:noFill/>
                </a:ln>
                <a:solidFill>
                  <a:srgbClr val="FFFFFF"/>
                </a:solidFill>
                <a:effectLst/>
                <a:uFillTx/>
                <a:latin typeface="Headline"/>
                <a:sym typeface="Asap SemiBold"/>
              </a:rPr>
              <a:t>He is the author of </a:t>
            </a:r>
            <a:r>
              <a:rPr kumimoji="0" lang="en-US" sz="1400" i="0" u="none" strike="noStrike" cap="none" spc="0" normalizeH="0" baseline="0" dirty="0">
                <a:ln>
                  <a:noFill/>
                </a:ln>
                <a:solidFill>
                  <a:srgbClr val="FFFFFF"/>
                </a:solidFill>
                <a:effectLst/>
                <a:uFillTx/>
                <a:latin typeface="Headline"/>
                <a:sym typeface="Asap SemiBold"/>
                <a:hlinkClick r:id="rId3"/>
              </a:rPr>
              <a:t>Vajra</a:t>
            </a:r>
            <a:r>
              <a:rPr kumimoji="0" lang="en-US" sz="1400" i="0" u="none" strike="noStrike" cap="none" spc="0" normalizeH="0" baseline="0" dirty="0">
                <a:ln>
                  <a:noFill/>
                </a:ln>
                <a:solidFill>
                  <a:srgbClr val="FFFFFF"/>
                </a:solidFill>
                <a:effectLst/>
                <a:uFillTx/>
                <a:latin typeface="Headline"/>
                <a:sym typeface="Asap SemiBold"/>
              </a:rPr>
              <a:t> and </a:t>
            </a:r>
            <a:r>
              <a:rPr kumimoji="0" lang="en-US" sz="1400" i="0" u="none" strike="noStrike" cap="none" spc="0" normalizeH="0" baseline="0" dirty="0">
                <a:ln>
                  <a:noFill/>
                </a:ln>
                <a:solidFill>
                  <a:srgbClr val="FFFFFF"/>
                </a:solidFill>
                <a:effectLst/>
                <a:uFillTx/>
                <a:latin typeface="Headline"/>
                <a:sym typeface="Asap SemiBold"/>
                <a:hlinkClick r:id="rId4"/>
              </a:rPr>
              <a:t>365-Stealer</a:t>
            </a:r>
            <a:r>
              <a:rPr kumimoji="0" lang="en-US" sz="1400" i="0" u="none" strike="noStrike" cap="none" spc="0" normalizeH="0" baseline="0" dirty="0">
                <a:ln>
                  <a:noFill/>
                </a:ln>
                <a:solidFill>
                  <a:srgbClr val="FFFFFF"/>
                </a:solidFill>
                <a:effectLst/>
                <a:uFillTx/>
                <a:latin typeface="Headline"/>
                <a:sym typeface="Asap SemiBold"/>
              </a:rPr>
              <a:t> an offensive cloud security tool. He has spoken in multiple conferences and local meetups.</a:t>
            </a:r>
          </a:p>
          <a:p>
            <a:pPr marL="0" marR="0" indent="0" algn="l" defTabSz="825500" rtl="0" fontAlgn="auto" latinLnBrk="0" hangingPunct="0">
              <a:lnSpc>
                <a:spcPct val="100000"/>
              </a:lnSpc>
              <a:spcBef>
                <a:spcPts val="0"/>
              </a:spcBef>
              <a:spcAft>
                <a:spcPts val="0"/>
              </a:spcAft>
              <a:buClrTx/>
              <a:buSzTx/>
              <a:buFontTx/>
              <a:buNone/>
              <a:tabLst/>
            </a:pPr>
            <a:endParaRPr lang="en-US" sz="1400" b="1" dirty="0">
              <a:latin typeface="Headline"/>
            </a:endParaRPr>
          </a:p>
          <a:p>
            <a:pPr marL="0" marR="0" indent="0" algn="l"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chemeClr val="bg1"/>
                </a:solidFill>
                <a:effectLst/>
                <a:uFillTx/>
                <a:latin typeface="Headline"/>
                <a:sym typeface="Asap SemiBold"/>
              </a:rPr>
              <a:t>Social Media Links:</a:t>
            </a:r>
          </a:p>
          <a:p>
            <a:pPr algn="l">
              <a:buFont typeface="Arial" panose="020B0604020202020204" pitchFamily="34" charset="0"/>
              <a:buChar char="•"/>
            </a:pPr>
            <a:r>
              <a:rPr lang="es-ES" sz="1400" b="0" i="0" dirty="0">
                <a:effectLst/>
                <a:latin typeface="-apple-system"/>
              </a:rPr>
              <a:t> Twitter:   </a:t>
            </a:r>
            <a:r>
              <a:rPr lang="es-ES" sz="1400" b="0" i="0" dirty="0">
                <a:solidFill>
                  <a:schemeClr val="bg1"/>
                </a:solidFill>
                <a:effectLst/>
                <a:latin typeface="-apple-system"/>
              </a:rPr>
              <a:t> </a:t>
            </a:r>
            <a:r>
              <a:rPr lang="es-ES" sz="1400" b="0" i="0" u="none" strike="noStrike" dirty="0">
                <a:solidFill>
                  <a:srgbClr val="24292F"/>
                </a:solidFill>
                <a:effectLst/>
                <a:latin typeface="-apple-system"/>
                <a:hlinkClick r:id="rId5"/>
              </a:rPr>
              <a:t>https://twitter.com/trouble1_raunak</a:t>
            </a:r>
            <a:endParaRPr lang="es-ES" sz="1400" b="0" i="0" dirty="0">
              <a:solidFill>
                <a:srgbClr val="24292F"/>
              </a:solidFill>
              <a:effectLst/>
              <a:latin typeface="-apple-system"/>
            </a:endParaRPr>
          </a:p>
          <a:p>
            <a:pPr algn="l">
              <a:buFont typeface="Arial" panose="020B0604020202020204" pitchFamily="34" charset="0"/>
              <a:buChar char="•"/>
            </a:pPr>
            <a:r>
              <a:rPr lang="es-ES" sz="1400" b="0" i="0" dirty="0">
                <a:effectLst/>
                <a:latin typeface="-apple-system"/>
              </a:rPr>
              <a:t> YouTube: </a:t>
            </a:r>
            <a:r>
              <a:rPr lang="es-ES" sz="1400" b="0" i="0" u="none" strike="noStrike" dirty="0">
                <a:solidFill>
                  <a:srgbClr val="24292F"/>
                </a:solidFill>
                <a:effectLst/>
                <a:latin typeface="-apple-system"/>
                <a:hlinkClick r:id="rId6"/>
              </a:rPr>
              <a:t>https://www.youtube.com/channel/UCkJ_sEF8iUDXPCI3UL0DAcg</a:t>
            </a:r>
            <a:endParaRPr lang="es-ES" sz="1400" b="0" i="0" dirty="0">
              <a:solidFill>
                <a:srgbClr val="24292F"/>
              </a:solidFill>
              <a:effectLst/>
              <a:latin typeface="-apple-system"/>
            </a:endParaRPr>
          </a:p>
          <a:p>
            <a:pPr algn="l">
              <a:buFont typeface="Arial" panose="020B0604020202020204" pitchFamily="34" charset="0"/>
              <a:buChar char="•"/>
            </a:pPr>
            <a:r>
              <a:rPr lang="es-ES" sz="1400" b="0" i="0" dirty="0">
                <a:effectLst/>
                <a:latin typeface="-apple-system"/>
              </a:rPr>
              <a:t> LinkedIn:</a:t>
            </a:r>
            <a:r>
              <a:rPr lang="es-ES" sz="1400" b="0" i="0" dirty="0">
                <a:solidFill>
                  <a:schemeClr val="bg1"/>
                </a:solidFill>
                <a:effectLst/>
                <a:latin typeface="-apple-system"/>
              </a:rPr>
              <a:t>  </a:t>
            </a:r>
            <a:r>
              <a:rPr lang="es-ES" sz="1400" b="0" i="0" u="none" strike="noStrike" dirty="0">
                <a:solidFill>
                  <a:srgbClr val="24292F"/>
                </a:solidFill>
                <a:effectLst/>
                <a:latin typeface="-apple-system"/>
                <a:hlinkClick r:id="rId7"/>
              </a:rPr>
              <a:t>https://www.linkedin.com/in/trouble1raunak/</a:t>
            </a:r>
            <a:endParaRPr lang="es-ES" sz="1400" b="0" i="0" dirty="0">
              <a:solidFill>
                <a:srgbClr val="24292F"/>
              </a:solidFill>
              <a:effectLst/>
              <a:latin typeface="-apple-system"/>
            </a:endParaRPr>
          </a:p>
          <a:p>
            <a:pPr algn="l">
              <a:buFont typeface="Arial" panose="020B0604020202020204" pitchFamily="34" charset="0"/>
              <a:buChar char="•"/>
            </a:pPr>
            <a:r>
              <a:rPr lang="es-ES" sz="1400" b="0" i="0" dirty="0">
                <a:effectLst/>
                <a:latin typeface="-apple-system"/>
              </a:rPr>
              <a:t> GitHub:    </a:t>
            </a:r>
            <a:r>
              <a:rPr lang="es-ES" sz="1400" b="0" i="0" u="none" strike="noStrike" dirty="0">
                <a:solidFill>
                  <a:srgbClr val="24292F"/>
                </a:solidFill>
                <a:effectLst/>
                <a:latin typeface="-apple-system"/>
                <a:hlinkClick r:id="rId8"/>
              </a:rPr>
              <a:t>https://github.com/TROUBLE-1/</a:t>
            </a:r>
            <a:endParaRPr lang="es-ES" sz="1400" b="0" i="0" dirty="0">
              <a:solidFill>
                <a:srgbClr val="24292F"/>
              </a:solidFill>
              <a:effectLst/>
              <a:latin typeface="-apple-system"/>
            </a:endParaRPr>
          </a:p>
          <a:p>
            <a:pPr marL="0" marR="0" indent="0" algn="l" defTabSz="825500" rtl="0" fontAlgn="auto" latinLnBrk="0" hangingPunct="0">
              <a:lnSpc>
                <a:spcPct val="100000"/>
              </a:lnSpc>
              <a:spcBef>
                <a:spcPts val="0"/>
              </a:spcBef>
              <a:spcAft>
                <a:spcPts val="0"/>
              </a:spcAft>
              <a:buClrTx/>
              <a:buSzTx/>
              <a:buFontTx/>
              <a:buNone/>
              <a:tabLst/>
            </a:pPr>
            <a:endParaRPr kumimoji="0" lang="en-IN" sz="1100" b="1" i="0" u="none" strike="noStrike" cap="none" spc="0" normalizeH="0" baseline="0" dirty="0">
              <a:ln>
                <a:noFill/>
              </a:ln>
              <a:solidFill>
                <a:srgbClr val="FFFFFF"/>
              </a:solidFill>
              <a:effectLst/>
              <a:uFillTx/>
              <a:latin typeface="Headline"/>
              <a:sym typeface="Asap SemiBold"/>
            </a:endParaRPr>
          </a:p>
        </p:txBody>
      </p:sp>
    </p:spTree>
    <p:extLst>
      <p:ext uri="{BB962C8B-B14F-4D97-AF65-F5344CB8AC3E}">
        <p14:creationId xmlns:p14="http://schemas.microsoft.com/office/powerpoint/2010/main" val="116388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heories">
            <a:extLst>
              <a:ext uri="{FF2B5EF4-FFF2-40B4-BE49-F238E27FC236}">
                <a16:creationId xmlns:a16="http://schemas.microsoft.com/office/drawing/2014/main" id="{F0F62823-1CC9-39F7-720D-667ED491BD4A}"/>
              </a:ext>
            </a:extLst>
          </p:cNvPr>
          <p:cNvSpPr txBox="1"/>
          <p:nvPr/>
        </p:nvSpPr>
        <p:spPr>
          <a:xfrm>
            <a:off x="640080" y="325369"/>
            <a:ext cx="4368602" cy="1956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lvl1pPr defTabSz="914400">
              <a:lnSpc>
                <a:spcPct val="90000"/>
              </a:lnSpc>
              <a:defRPr sz="8000" spc="-148">
                <a:solidFill>
                  <a:srgbClr val="01CF89"/>
                </a:solidFill>
                <a:latin typeface="+mn-lt"/>
                <a:ea typeface="+mn-ea"/>
                <a:cs typeface="+mn-cs"/>
                <a:sym typeface="Spartan Bold"/>
              </a:defRPr>
            </a:lvl1pPr>
          </a:lstStyle>
          <a:p>
            <a:pPr>
              <a:spcBef>
                <a:spcPct val="0"/>
              </a:spcBef>
              <a:spcAft>
                <a:spcPts val="600"/>
              </a:spcAft>
            </a:pPr>
            <a:r>
              <a:rPr lang="en-US" sz="5400" b="1">
                <a:solidFill>
                  <a:schemeClr val="tx1"/>
                </a:solidFill>
                <a:latin typeface="+mj-lt"/>
                <a:ea typeface="+mj-ea"/>
                <a:cs typeface="+mj-cs"/>
              </a:rPr>
              <a:t>What is Vajra?</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as mattis iudicium purus sit amet fermentum. Quid securi etiam tamquam eu fugiat nulla pariatur. Plura mihi bona sunt, inclinet, amari petere vellent. Praeterea iter est quasdam res quas ex communi. Non equidem invideo, miror magis posuere velit aliquet.…">
            <a:extLst>
              <a:ext uri="{FF2B5EF4-FFF2-40B4-BE49-F238E27FC236}">
                <a16:creationId xmlns:a16="http://schemas.microsoft.com/office/drawing/2014/main" id="{9B7309B3-A15E-35C0-8184-DB341C27E4E7}"/>
              </a:ext>
            </a:extLst>
          </p:cNvPr>
          <p:cNvSpPr txBox="1"/>
          <p:nvPr/>
        </p:nvSpPr>
        <p:spPr>
          <a:xfrm>
            <a:off x="640080" y="2872899"/>
            <a:ext cx="4243589" cy="332066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defRPr sz="2400" spc="-44">
                <a:solidFill>
                  <a:srgbClr val="00013D"/>
                </a:solidFill>
                <a:latin typeface="Spartan Thin Medium"/>
                <a:ea typeface="Spartan Thin Medium"/>
                <a:cs typeface="Spartan Thin Medium"/>
                <a:sym typeface="Spartan Thin Medium"/>
              </a:defRPr>
            </a:pPr>
            <a:r>
              <a:rPr lang="en-US" sz="1500" dirty="0">
                <a:solidFill>
                  <a:schemeClr val="tx2"/>
                </a:solidFill>
                <a:sym typeface="Spartan Thin Medium"/>
              </a:rPr>
              <a:t>Vajra is a framework capable to validate the cloud security posture of the target environment.</a:t>
            </a:r>
          </a:p>
          <a:p>
            <a:pPr indent="-228600" defTabSz="914400">
              <a:lnSpc>
                <a:spcPct val="90000"/>
              </a:lnSpc>
              <a:spcAft>
                <a:spcPts val="600"/>
              </a:spcAft>
              <a:buFont typeface="Arial" panose="020B0604020202020204" pitchFamily="34" charset="0"/>
              <a:buChar char="•"/>
              <a:defRPr sz="2400" spc="-44">
                <a:solidFill>
                  <a:srgbClr val="00013D"/>
                </a:solidFill>
                <a:latin typeface="Spartan Thin Medium"/>
                <a:ea typeface="Spartan Thin Medium"/>
                <a:cs typeface="Spartan Thin Medium"/>
                <a:sym typeface="Spartan Thin Medium"/>
              </a:defRPr>
            </a:pPr>
            <a:endParaRPr lang="en-US" sz="1500" dirty="0">
              <a:solidFill>
                <a:schemeClr val="tx2"/>
              </a:solidFill>
              <a:sym typeface="Spartan Thin Medium"/>
            </a:endParaRPr>
          </a:p>
          <a:p>
            <a:pPr indent="-228600" defTabSz="914400">
              <a:lnSpc>
                <a:spcPct val="90000"/>
              </a:lnSpc>
              <a:spcAft>
                <a:spcPts val="600"/>
              </a:spcAft>
              <a:buFont typeface="Arial" panose="020B0604020202020204" pitchFamily="34" charset="0"/>
              <a:buChar char="•"/>
              <a:defRPr sz="2400" spc="-44">
                <a:solidFill>
                  <a:srgbClr val="00013D"/>
                </a:solidFill>
                <a:latin typeface="Spartan Thin Medium"/>
                <a:ea typeface="Spartan Thin Medium"/>
                <a:cs typeface="Spartan Thin Medium"/>
                <a:sym typeface="Spartan Thin Medium"/>
              </a:defRPr>
            </a:pPr>
            <a:r>
              <a:rPr lang="en-US" sz="1500" dirty="0">
                <a:solidFill>
                  <a:schemeClr val="tx2"/>
                </a:solidFill>
                <a:sym typeface="Spartan Thin Medium"/>
              </a:rPr>
              <a:t>The word Vajra refers to the Weapon of God Indra in Indian mythology (God of Thunder and Storms). Having it connected to the cloud makes it a perfect name for the tool.</a:t>
            </a:r>
            <a:br>
              <a:rPr lang="en-US" sz="1500" dirty="0">
                <a:solidFill>
                  <a:schemeClr val="tx2"/>
                </a:solidFill>
                <a:sym typeface="Spartan Thin Medium"/>
              </a:rPr>
            </a:br>
            <a:endParaRPr lang="en-US" sz="1500" dirty="0">
              <a:solidFill>
                <a:schemeClr val="tx2"/>
              </a:solidFill>
              <a:sym typeface="Spartan Thin Medium"/>
            </a:endParaRPr>
          </a:p>
          <a:p>
            <a:pPr indent="-228600" defTabSz="914400">
              <a:lnSpc>
                <a:spcPct val="90000"/>
              </a:lnSpc>
              <a:spcAft>
                <a:spcPts val="600"/>
              </a:spcAft>
              <a:buFont typeface="Arial" panose="020B0604020202020204" pitchFamily="34" charset="0"/>
              <a:buChar char="•"/>
              <a:defRPr sz="2400" spc="-44">
                <a:solidFill>
                  <a:srgbClr val="00013D"/>
                </a:solidFill>
                <a:latin typeface="Spartan Thin Medium"/>
                <a:ea typeface="Spartan Thin Medium"/>
                <a:cs typeface="Spartan Thin Medium"/>
                <a:sym typeface="Spartan Thin Medium"/>
              </a:defRPr>
            </a:pPr>
            <a:r>
              <a:rPr lang="en-US" sz="1500" dirty="0">
                <a:solidFill>
                  <a:schemeClr val="tx2"/>
                </a:solidFill>
                <a:sym typeface="Spartan Thin Medium"/>
              </a:rPr>
              <a:t>Current Features are Specific to Azure and AWS.</a:t>
            </a:r>
          </a:p>
          <a:p>
            <a:pPr lvl="1" indent="-228600" defTabSz="914400">
              <a:lnSpc>
                <a:spcPct val="90000"/>
              </a:lnSpc>
              <a:spcAft>
                <a:spcPts val="600"/>
              </a:spcAft>
              <a:buFont typeface="Arial" panose="020B0604020202020204" pitchFamily="34" charset="0"/>
              <a:buChar char="•"/>
              <a:defRPr sz="2400" spc="-44">
                <a:solidFill>
                  <a:srgbClr val="00013D"/>
                </a:solidFill>
                <a:latin typeface="Spartan Thin Medium"/>
                <a:ea typeface="Spartan Thin Medium"/>
                <a:cs typeface="Spartan Thin Medium"/>
                <a:sym typeface="Spartan Thin Medium"/>
              </a:defRPr>
            </a:pPr>
            <a:endParaRPr lang="en-US" sz="1500" dirty="0">
              <a:solidFill>
                <a:schemeClr val="tx2"/>
              </a:solidFill>
            </a:endParaRPr>
          </a:p>
          <a:p>
            <a:pPr lvl="1" indent="-228600" defTabSz="914400">
              <a:lnSpc>
                <a:spcPct val="90000"/>
              </a:lnSpc>
              <a:spcAft>
                <a:spcPts val="600"/>
              </a:spcAft>
              <a:buFont typeface="Arial" panose="020B0604020202020204" pitchFamily="34" charset="0"/>
              <a:buChar char="•"/>
              <a:defRPr sz="2400" spc="-44">
                <a:solidFill>
                  <a:srgbClr val="00013D"/>
                </a:solidFill>
                <a:latin typeface="Spartan Thin Medium"/>
                <a:ea typeface="Spartan Thin Medium"/>
                <a:cs typeface="Spartan Thin Medium"/>
                <a:sym typeface="Spartan Thin Medium"/>
              </a:defRPr>
            </a:pPr>
            <a:r>
              <a:rPr lang="en-US" sz="1500" dirty="0">
                <a:solidFill>
                  <a:schemeClr val="tx2"/>
                </a:solidFill>
              </a:rPr>
              <a:t>The tool is currently under development, with more enumeration and attacking options planned for future releases and support for GCP as well.</a:t>
            </a:r>
          </a:p>
        </p:txBody>
      </p:sp>
      <p:pic>
        <p:nvPicPr>
          <p:cNvPr id="4" name="Image">
            <a:extLst>
              <a:ext uri="{FF2B5EF4-FFF2-40B4-BE49-F238E27FC236}">
                <a16:creationId xmlns:a16="http://schemas.microsoft.com/office/drawing/2014/main" id="{CCCE7276-5464-98A0-C997-C33BC3FEDEAE}"/>
              </a:ext>
            </a:extLst>
          </p:cNvPr>
          <p:cNvPicPr>
            <a:picLocks/>
          </p:cNvPicPr>
          <p:nvPr/>
        </p:nvPicPr>
        <p:blipFill rotWithShape="1">
          <a:blip r:embed="rId2">
            <a:extLst>
              <a:ext uri="{28A0092B-C50C-407E-A947-70E740481C1C}">
                <a14:useLocalDpi xmlns:a14="http://schemas.microsoft.com/office/drawing/2010/main" val="0"/>
              </a:ext>
            </a:extLst>
          </a:blip>
          <a:srcRect t="13707" r="-1" b="1974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6780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heories">
            <a:extLst>
              <a:ext uri="{FF2B5EF4-FFF2-40B4-BE49-F238E27FC236}">
                <a16:creationId xmlns:a16="http://schemas.microsoft.com/office/drawing/2014/main" id="{1554B1EF-3418-DAAF-AFC9-2B543C44FB5B}"/>
              </a:ext>
            </a:extLst>
          </p:cNvPr>
          <p:cNvSpPr txBox="1"/>
          <p:nvPr/>
        </p:nvSpPr>
        <p:spPr>
          <a:xfrm>
            <a:off x="838200" y="365125"/>
            <a:ext cx="10515600" cy="132556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lvl1pPr defTabSz="914400">
              <a:lnSpc>
                <a:spcPct val="90000"/>
              </a:lnSpc>
              <a:defRPr sz="8000" spc="-148">
                <a:solidFill>
                  <a:srgbClr val="01CF89"/>
                </a:solidFill>
                <a:latin typeface="+mn-lt"/>
                <a:ea typeface="+mn-ea"/>
                <a:cs typeface="+mn-cs"/>
                <a:sym typeface="Spartan Bold"/>
              </a:defRPr>
            </a:lvl1pPr>
          </a:lstStyle>
          <a:p>
            <a:pPr>
              <a:spcBef>
                <a:spcPct val="0"/>
              </a:spcBef>
              <a:spcAft>
                <a:spcPts val="600"/>
              </a:spcAft>
            </a:pPr>
            <a:r>
              <a:rPr lang="en-US" sz="5400" b="1" kern="1200">
                <a:solidFill>
                  <a:schemeClr val="tx1"/>
                </a:solidFill>
                <a:latin typeface="+mj-lt"/>
                <a:ea typeface="+mj-ea"/>
                <a:cs typeface="+mj-cs"/>
              </a:rPr>
              <a:t>Your weapon with different blades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
            <a:extLst>
              <a:ext uri="{FF2B5EF4-FFF2-40B4-BE49-F238E27FC236}">
                <a16:creationId xmlns:a16="http://schemas.microsoft.com/office/drawing/2014/main" id="{02797ECB-ACFC-5F1B-1185-A3CB41209EA8}"/>
              </a:ext>
            </a:extLst>
          </p:cNvPr>
          <p:cNvSpPr txBox="1"/>
          <p:nvPr/>
        </p:nvSpPr>
        <p:spPr>
          <a:xfrm>
            <a:off x="1752162" y="2417859"/>
            <a:ext cx="1072730" cy="560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480" tIns="30480" rIns="30480" bIns="30480" anchor="ctr">
            <a:spAutoFit/>
          </a:bodyPr>
          <a:lstStyle>
            <a:lvl1pPr defTabSz="914400">
              <a:lnSpc>
                <a:spcPct val="90000"/>
              </a:lnSpc>
              <a:defRPr sz="4000" spc="-74">
                <a:solidFill>
                  <a:srgbClr val="01CF89"/>
                </a:solidFill>
                <a:latin typeface="+mn-lt"/>
                <a:ea typeface="+mn-ea"/>
                <a:cs typeface="+mn-cs"/>
                <a:sym typeface="Spartan Bold"/>
              </a:defRPr>
            </a:lvl1pPr>
          </a:lstStyle>
          <a:p>
            <a:r>
              <a:rPr lang="en-US" sz="3600" b="1" dirty="0">
                <a:solidFill>
                  <a:srgbClr val="00B0F0"/>
                </a:solidFill>
                <a:latin typeface="+mj-lt"/>
              </a:rPr>
              <a:t>Azure</a:t>
            </a:r>
          </a:p>
        </p:txBody>
      </p:sp>
      <p:sp>
        <p:nvSpPr>
          <p:cNvPr id="14" name="Fictum, deserunt mollit anim laborum astutumque! Ullamco laboris nisi ut aliquid ex ea commodi consequat. Mercedem aut nummos unde unde extricat, amaras. Sed haec quis possit intrepidus aestimare tellus.">
            <a:extLst>
              <a:ext uri="{FF2B5EF4-FFF2-40B4-BE49-F238E27FC236}">
                <a16:creationId xmlns:a16="http://schemas.microsoft.com/office/drawing/2014/main" id="{7736182C-C9EC-E0A6-76A1-0FAB5F006485}"/>
              </a:ext>
            </a:extLst>
          </p:cNvPr>
          <p:cNvSpPr txBox="1"/>
          <p:nvPr/>
        </p:nvSpPr>
        <p:spPr>
          <a:xfrm>
            <a:off x="8320517" y="3106545"/>
            <a:ext cx="3033283" cy="2179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480" tIns="30480" rIns="30480" bIns="30480"/>
          <a:lstStyle>
            <a:lvl1pPr defTabSz="914400">
              <a:defRPr sz="2400" spc="-44">
                <a:solidFill>
                  <a:srgbClr val="01CF89"/>
                </a:solidFill>
                <a:latin typeface="Spartan Thin Medium"/>
                <a:ea typeface="Spartan Thin Medium"/>
                <a:cs typeface="Spartan Thin Medium"/>
                <a:sym typeface="Spartan Thin Medium"/>
              </a:defRPr>
            </a:lvl1pPr>
          </a:lstStyle>
          <a:p>
            <a:r>
              <a:rPr lang="en-US" sz="1440" dirty="0">
                <a:solidFill>
                  <a:schemeClr val="tx2"/>
                </a:solidFill>
                <a:latin typeface="+mn-lt"/>
              </a:rPr>
              <a:t>Enumeration</a:t>
            </a:r>
          </a:p>
          <a:p>
            <a:pPr marL="285750" indent="-285750">
              <a:buFont typeface="Arial" panose="020B0604020202020204" pitchFamily="34" charset="0"/>
              <a:buChar char="•"/>
            </a:pPr>
            <a:r>
              <a:rPr lang="en-US" sz="1440" dirty="0">
                <a:solidFill>
                  <a:schemeClr val="tx2"/>
                </a:solidFill>
                <a:latin typeface="+mn-lt"/>
              </a:rPr>
              <a:t>IAM Enumeration</a:t>
            </a:r>
          </a:p>
          <a:p>
            <a:pPr marL="285750" indent="-285750">
              <a:buFont typeface="Arial" panose="020B0604020202020204" pitchFamily="34" charset="0"/>
              <a:buChar char="•"/>
            </a:pPr>
            <a:r>
              <a:rPr lang="en-US" sz="1440" dirty="0">
                <a:solidFill>
                  <a:schemeClr val="tx2"/>
                </a:solidFill>
                <a:latin typeface="+mn-lt"/>
              </a:rPr>
              <a:t>S3 Scanner</a:t>
            </a:r>
          </a:p>
          <a:p>
            <a:endParaRPr lang="en-US" sz="1440" dirty="0">
              <a:solidFill>
                <a:schemeClr val="tx2"/>
              </a:solidFill>
              <a:latin typeface="+mn-lt"/>
            </a:endParaRPr>
          </a:p>
          <a:p>
            <a:r>
              <a:rPr lang="en-US" sz="1440" dirty="0">
                <a:solidFill>
                  <a:schemeClr val="tx2"/>
                </a:solidFill>
                <a:latin typeface="+mn-lt"/>
              </a:rPr>
              <a:t>Misconfiguration Review</a:t>
            </a:r>
          </a:p>
          <a:p>
            <a:endParaRPr lang="en-US" sz="1440" dirty="0">
              <a:solidFill>
                <a:schemeClr val="tx2"/>
              </a:solidFill>
              <a:latin typeface="+mn-lt"/>
            </a:endParaRPr>
          </a:p>
          <a:p>
            <a:r>
              <a:rPr lang="en-US" sz="1440" dirty="0">
                <a:solidFill>
                  <a:schemeClr val="tx2"/>
                </a:solidFill>
                <a:latin typeface="+mn-lt"/>
              </a:rPr>
              <a:t>!!More to come!!</a:t>
            </a:r>
            <a:endParaRPr sz="1440" dirty="0">
              <a:solidFill>
                <a:schemeClr val="tx2"/>
              </a:solidFill>
              <a:latin typeface="+mn-lt"/>
            </a:endParaRPr>
          </a:p>
        </p:txBody>
      </p:sp>
      <p:sp>
        <p:nvSpPr>
          <p:cNvPr id="15" name="#2">
            <a:extLst>
              <a:ext uri="{FF2B5EF4-FFF2-40B4-BE49-F238E27FC236}">
                <a16:creationId xmlns:a16="http://schemas.microsoft.com/office/drawing/2014/main" id="{884ECB3A-A913-C694-144C-1D4AB0DBFB9E}"/>
              </a:ext>
            </a:extLst>
          </p:cNvPr>
          <p:cNvSpPr txBox="1"/>
          <p:nvPr/>
        </p:nvSpPr>
        <p:spPr>
          <a:xfrm>
            <a:off x="8349800" y="2488262"/>
            <a:ext cx="888064" cy="560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0480" tIns="30480" rIns="30480" bIns="30480" anchor="ctr">
            <a:spAutoFit/>
          </a:bodyPr>
          <a:lstStyle>
            <a:lvl1pPr defTabSz="914400">
              <a:lnSpc>
                <a:spcPct val="90000"/>
              </a:lnSpc>
              <a:defRPr sz="4000" spc="-74">
                <a:solidFill>
                  <a:srgbClr val="01CF89"/>
                </a:solidFill>
                <a:latin typeface="+mn-lt"/>
                <a:ea typeface="+mn-ea"/>
                <a:cs typeface="+mn-cs"/>
                <a:sym typeface="Spartan Bold"/>
              </a:defRPr>
            </a:lvl1pPr>
          </a:lstStyle>
          <a:p>
            <a:r>
              <a:rPr lang="en-US" sz="3600" b="1" dirty="0">
                <a:solidFill>
                  <a:schemeClr val="accent2"/>
                </a:solidFill>
                <a:latin typeface="+mj-lt"/>
              </a:rPr>
              <a:t>AWS</a:t>
            </a:r>
            <a:endParaRPr sz="3600" b="1" dirty="0">
              <a:solidFill>
                <a:schemeClr val="accent2"/>
              </a:solidFill>
              <a:latin typeface="+mj-lt"/>
            </a:endParaRPr>
          </a:p>
        </p:txBody>
      </p:sp>
      <p:sp>
        <p:nvSpPr>
          <p:cNvPr id="16" name="Fictum, deserunt mollit anim laborum astutumque! Ullamco laboris nisi ut aliquid ex ea commodi consequat. Mercedem aut nummos unde unde extricat, amaras. Sed haec quis possit intrepidus aestimare tellus.">
            <a:extLst>
              <a:ext uri="{FF2B5EF4-FFF2-40B4-BE49-F238E27FC236}">
                <a16:creationId xmlns:a16="http://schemas.microsoft.com/office/drawing/2014/main" id="{0C12F887-183A-7838-BD50-7B8A626E6973}"/>
              </a:ext>
            </a:extLst>
          </p:cNvPr>
          <p:cNvSpPr txBox="1"/>
          <p:nvPr/>
        </p:nvSpPr>
        <p:spPr>
          <a:xfrm>
            <a:off x="1752162" y="3046105"/>
            <a:ext cx="3033283" cy="2758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0480" tIns="30480" rIns="30480" bIns="30480"/>
          <a:lstStyle>
            <a:lvl1pPr defTabSz="914400">
              <a:defRPr sz="2400" spc="-44">
                <a:solidFill>
                  <a:srgbClr val="01CF89"/>
                </a:solidFill>
                <a:latin typeface="Spartan Thin Medium"/>
                <a:ea typeface="Spartan Thin Medium"/>
                <a:cs typeface="Spartan Thin Medium"/>
                <a:sym typeface="Spartan Thin Medium"/>
              </a:defRPr>
            </a:lvl1pPr>
          </a:lstStyle>
          <a:p>
            <a:r>
              <a:rPr lang="en-US" sz="1600" dirty="0">
                <a:solidFill>
                  <a:schemeClr val="tx2"/>
                </a:solidFill>
                <a:latin typeface="+mn-lt"/>
              </a:rPr>
              <a:t>Attacking</a:t>
            </a:r>
          </a:p>
          <a:p>
            <a:pPr marL="285750" lvl="3" indent="-285750">
              <a:buFont typeface="Arial" panose="020B0604020202020204" pitchFamily="34" charset="0"/>
              <a:buChar char="•"/>
            </a:pPr>
            <a:r>
              <a:rPr lang="en-US" sz="1600" dirty="0">
                <a:solidFill>
                  <a:schemeClr val="tx2"/>
                </a:solidFill>
                <a:latin typeface="+mn-lt"/>
              </a:rPr>
              <a:t>Phishing(illicit Consent Grant)</a:t>
            </a:r>
          </a:p>
          <a:p>
            <a:pPr marL="285750" lvl="3" indent="-285750">
              <a:buFont typeface="Arial" panose="020B0604020202020204" pitchFamily="34" charset="0"/>
              <a:buChar char="•"/>
            </a:pPr>
            <a:r>
              <a:rPr lang="en-US" sz="1600" dirty="0">
                <a:solidFill>
                  <a:schemeClr val="tx2"/>
                </a:solidFill>
                <a:latin typeface="+mn-lt"/>
              </a:rPr>
              <a:t>Spraying</a:t>
            </a:r>
          </a:p>
          <a:p>
            <a:pPr marL="285750" lvl="3" indent="-285750">
              <a:buFont typeface="Arial" panose="020B0604020202020204" pitchFamily="34" charset="0"/>
              <a:buChar char="•"/>
            </a:pPr>
            <a:r>
              <a:rPr lang="en-US" sz="1600" dirty="0">
                <a:solidFill>
                  <a:schemeClr val="tx2"/>
                </a:solidFill>
                <a:latin typeface="+mn-lt"/>
              </a:rPr>
              <a:t>Brute Force</a:t>
            </a:r>
          </a:p>
          <a:p>
            <a:pPr lvl="3" indent="0"/>
            <a:endParaRPr lang="en-US" sz="1600" dirty="0">
              <a:solidFill>
                <a:schemeClr val="tx2"/>
              </a:solidFill>
              <a:latin typeface="+mn-lt"/>
            </a:endParaRPr>
          </a:p>
          <a:p>
            <a:pPr lvl="3" indent="0"/>
            <a:r>
              <a:rPr lang="en-US" sz="1600" dirty="0">
                <a:solidFill>
                  <a:schemeClr val="tx2"/>
                </a:solidFill>
                <a:latin typeface="+mn-lt"/>
              </a:rPr>
              <a:t>Enumeration</a:t>
            </a:r>
          </a:p>
          <a:p>
            <a:pPr marL="285750" lvl="3" indent="-285750">
              <a:buFont typeface="Arial" panose="020B0604020202020204" pitchFamily="34" charset="0"/>
              <a:buChar char="•"/>
            </a:pPr>
            <a:r>
              <a:rPr lang="en-US" sz="1600" dirty="0">
                <a:solidFill>
                  <a:schemeClr val="tx2"/>
                </a:solidFill>
                <a:latin typeface="+mn-lt"/>
              </a:rPr>
              <a:t>Valid Users</a:t>
            </a:r>
          </a:p>
          <a:p>
            <a:pPr marL="285750" lvl="3" indent="-285750">
              <a:buFont typeface="Arial" panose="020B0604020202020204" pitchFamily="34" charset="0"/>
              <a:buChar char="•"/>
            </a:pPr>
            <a:r>
              <a:rPr lang="en-US" sz="1600" dirty="0">
                <a:solidFill>
                  <a:schemeClr val="tx2"/>
                </a:solidFill>
                <a:latin typeface="+mn-lt"/>
              </a:rPr>
              <a:t>Subdomain(Assets)</a:t>
            </a:r>
          </a:p>
          <a:p>
            <a:pPr marL="285750" lvl="3" indent="-285750">
              <a:buFont typeface="Arial" panose="020B0604020202020204" pitchFamily="34" charset="0"/>
              <a:buChar char="•"/>
            </a:pPr>
            <a:r>
              <a:rPr lang="en-US" sz="1600" dirty="0">
                <a:solidFill>
                  <a:schemeClr val="tx2"/>
                </a:solidFill>
                <a:latin typeface="+mn-lt"/>
              </a:rPr>
              <a:t>Azure Ad</a:t>
            </a:r>
          </a:p>
          <a:p>
            <a:pPr marL="285750" lvl="3" indent="-285750">
              <a:buFont typeface="Arial" panose="020B0604020202020204" pitchFamily="34" charset="0"/>
              <a:buChar char="•"/>
            </a:pPr>
            <a:r>
              <a:rPr lang="en-US" sz="1600" dirty="0">
                <a:solidFill>
                  <a:schemeClr val="tx2"/>
                </a:solidFill>
                <a:latin typeface="+mn-lt"/>
              </a:rPr>
              <a:t>Azure ARM</a:t>
            </a:r>
          </a:p>
          <a:p>
            <a:pPr lvl="1"/>
            <a:endParaRPr lang="en-US" sz="1600" dirty="0">
              <a:solidFill>
                <a:schemeClr val="tx2"/>
              </a:solidFill>
              <a:latin typeface="+mn-lt"/>
            </a:endParaRPr>
          </a:p>
        </p:txBody>
      </p:sp>
      <p:pic>
        <p:nvPicPr>
          <p:cNvPr id="17" name="Picture 6" descr="Medieval Axe and Sword - Vector Image">
            <a:extLst>
              <a:ext uri="{FF2B5EF4-FFF2-40B4-BE49-F238E27FC236}">
                <a16:creationId xmlns:a16="http://schemas.microsoft.com/office/drawing/2014/main" id="{1F0529AA-EBAD-0ECE-765E-41827EC4C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445" y="2372658"/>
            <a:ext cx="2922199" cy="326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86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B11719D5-2E0D-0F09-AEFA-5F7298B91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994" y="643466"/>
            <a:ext cx="8808012" cy="5571067"/>
          </a:xfrm>
          <a:prstGeom prst="rect">
            <a:avLst/>
          </a:prstGeom>
        </p:spPr>
      </p:pic>
    </p:spTree>
    <p:extLst>
      <p:ext uri="{BB962C8B-B14F-4D97-AF65-F5344CB8AC3E}">
        <p14:creationId xmlns:p14="http://schemas.microsoft.com/office/powerpoint/2010/main" val="294931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application, website&#10;&#10;Description automatically generated">
            <a:extLst>
              <a:ext uri="{FF2B5EF4-FFF2-40B4-BE49-F238E27FC236}">
                <a16:creationId xmlns:a16="http://schemas.microsoft.com/office/drawing/2014/main" id="{5E24EB20-D66A-6A6C-B851-99541F077AD1}"/>
              </a:ext>
            </a:extLst>
          </p:cNvPr>
          <p:cNvPicPr>
            <a:picLocks noChangeAspect="1"/>
          </p:cNvPicPr>
          <p:nvPr/>
        </p:nvPicPr>
        <p:blipFill rotWithShape="1">
          <a:blip r:embed="rId2">
            <a:extLst>
              <a:ext uri="{28A0092B-C50C-407E-A947-70E740481C1C}">
                <a14:useLocalDpi xmlns:a14="http://schemas.microsoft.com/office/drawing/2010/main" val="0"/>
              </a:ext>
            </a:extLst>
          </a:blip>
          <a:srcRect b="11281"/>
          <a:stretch/>
        </p:blipFill>
        <p:spPr>
          <a:xfrm>
            <a:off x="838199" y="735153"/>
            <a:ext cx="10515602" cy="5387693"/>
          </a:xfrm>
          <a:prstGeom prst="rect">
            <a:avLst/>
          </a:prstGeom>
        </p:spPr>
      </p:pic>
    </p:spTree>
    <p:extLst>
      <p:ext uri="{BB962C8B-B14F-4D97-AF65-F5344CB8AC3E}">
        <p14:creationId xmlns:p14="http://schemas.microsoft.com/office/powerpoint/2010/main" val="28607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hodology">
            <a:extLst>
              <a:ext uri="{FF2B5EF4-FFF2-40B4-BE49-F238E27FC236}">
                <a16:creationId xmlns:a16="http://schemas.microsoft.com/office/drawing/2014/main" id="{8C2C6B74-8951-6A1D-FB61-E63ACB1C12B9}"/>
              </a:ext>
            </a:extLst>
          </p:cNvPr>
          <p:cNvSpPr txBox="1"/>
          <p:nvPr/>
        </p:nvSpPr>
        <p:spPr>
          <a:xfrm>
            <a:off x="6367461" y="728664"/>
            <a:ext cx="4984813" cy="3157080"/>
          </a:xfrm>
          <a:prstGeom prst="rect">
            <a:avLst/>
          </a:prstGeom>
          <a:noFill/>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p>
            <a:pPr defTabSz="914400">
              <a:lnSpc>
                <a:spcPct val="90000"/>
              </a:lnSpc>
              <a:spcBef>
                <a:spcPct val="0"/>
              </a:spcBef>
              <a:spcAft>
                <a:spcPts val="600"/>
              </a:spcAft>
              <a:defRPr sz="16000" spc="-296">
                <a:solidFill>
                  <a:srgbClr val="01CF89"/>
                </a:solidFill>
                <a:latin typeface="+mn-lt"/>
                <a:ea typeface="+mn-ea"/>
                <a:cs typeface="+mn-cs"/>
                <a:sym typeface="Spartan Bold"/>
              </a:defRPr>
            </a:pPr>
            <a:r>
              <a:rPr lang="en-US" sz="5200" b="1">
                <a:latin typeface="+mj-lt"/>
                <a:ea typeface="+mj-ea"/>
                <a:cs typeface="+mj-cs"/>
              </a:rPr>
              <a:t>Real-Life Scenario</a:t>
            </a:r>
          </a:p>
        </p:txBody>
      </p:sp>
      <p:pic>
        <p:nvPicPr>
          <p:cNvPr id="4" name="Picture 3" descr="Multiple exposure of building facades">
            <a:extLst>
              <a:ext uri="{FF2B5EF4-FFF2-40B4-BE49-F238E27FC236}">
                <a16:creationId xmlns:a16="http://schemas.microsoft.com/office/drawing/2014/main" id="{724D7A4F-B723-B8BD-C81B-80561DD6B177}"/>
              </a:ext>
            </a:extLst>
          </p:cNvPr>
          <p:cNvPicPr>
            <a:picLocks noChangeAspect="1"/>
          </p:cNvPicPr>
          <p:nvPr/>
        </p:nvPicPr>
        <p:blipFill rotWithShape="1">
          <a:blip r:embed="rId2"/>
          <a:srcRect l="14794" r="26752" b="-1"/>
          <a:stretch/>
        </p:blipFill>
        <p:spPr>
          <a:xfrm>
            <a:off x="1" y="10"/>
            <a:ext cx="6005512" cy="6857990"/>
          </a:xfrm>
          <a:prstGeom prst="rect">
            <a:avLst/>
          </a:prstGeom>
        </p:spPr>
      </p:pic>
    </p:spTree>
    <p:extLst>
      <p:ext uri="{BB962C8B-B14F-4D97-AF65-F5344CB8AC3E}">
        <p14:creationId xmlns:p14="http://schemas.microsoft.com/office/powerpoint/2010/main" val="308770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ive">
            <a:extLst>
              <a:ext uri="{FF2B5EF4-FFF2-40B4-BE49-F238E27FC236}">
                <a16:creationId xmlns:a16="http://schemas.microsoft.com/office/drawing/2014/main" id="{1374053C-4D0C-4543-BE69-535DA0C2E226}"/>
              </a:ext>
            </a:extLst>
          </p:cNvPr>
          <p:cNvSpPr txBox="1"/>
          <p:nvPr/>
        </p:nvSpPr>
        <p:spPr>
          <a:xfrm>
            <a:off x="572493" y="238539"/>
            <a:ext cx="11047013" cy="143441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rmAutofit/>
          </a:bodyPr>
          <a:lstStyle>
            <a:lvl1pPr defTabSz="914400">
              <a:lnSpc>
                <a:spcPct val="90000"/>
              </a:lnSpc>
              <a:defRPr sz="8000" spc="-148">
                <a:solidFill>
                  <a:srgbClr val="01CF89"/>
                </a:solidFill>
                <a:latin typeface="+mn-lt"/>
                <a:ea typeface="+mn-ea"/>
                <a:cs typeface="+mn-cs"/>
                <a:sym typeface="Spartan Bold"/>
              </a:defRPr>
            </a:lvl1pPr>
          </a:lstStyle>
          <a:p>
            <a:pPr>
              <a:spcBef>
                <a:spcPct val="0"/>
              </a:spcBef>
              <a:spcAft>
                <a:spcPts val="600"/>
              </a:spcAft>
            </a:pPr>
            <a:r>
              <a:rPr lang="en-US" sz="5400" b="1">
                <a:solidFill>
                  <a:schemeClr val="tx1"/>
                </a:solidFill>
                <a:latin typeface="+mj-lt"/>
                <a:ea typeface="+mj-ea"/>
                <a:cs typeface="+mj-cs"/>
              </a:rPr>
              <a:t>Initial Access</a:t>
            </a:r>
          </a:p>
        </p:txBody>
      </p:sp>
      <p:sp>
        <p:nvSpPr>
          <p:cNvPr id="2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a:extLst>
              <a:ext uri="{FF2B5EF4-FFF2-40B4-BE49-F238E27FC236}">
                <a16:creationId xmlns:a16="http://schemas.microsoft.com/office/drawing/2014/main" id="{83DB920A-1378-2D24-DB1C-9C0F4FA04F97}"/>
              </a:ext>
            </a:extLst>
          </p:cNvPr>
          <p:cNvGraphicFramePr/>
          <p:nvPr>
            <p:extLst>
              <p:ext uri="{D42A27DB-BD31-4B8C-83A1-F6EECF244321}">
                <p14:modId xmlns:p14="http://schemas.microsoft.com/office/powerpoint/2010/main" val="130442558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66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hodology">
            <a:extLst>
              <a:ext uri="{FF2B5EF4-FFF2-40B4-BE49-F238E27FC236}">
                <a16:creationId xmlns:a16="http://schemas.microsoft.com/office/drawing/2014/main" id="{78C45AA6-003C-9C99-8FAF-78DF56F00E5F}"/>
              </a:ext>
            </a:extLst>
          </p:cNvPr>
          <p:cNvSpPr txBox="1"/>
          <p:nvPr/>
        </p:nvSpPr>
        <p:spPr>
          <a:xfrm>
            <a:off x="6790414" y="640080"/>
            <a:ext cx="4758458" cy="356616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p>
            <a:pPr defTabSz="914400">
              <a:lnSpc>
                <a:spcPct val="90000"/>
              </a:lnSpc>
              <a:spcBef>
                <a:spcPct val="0"/>
              </a:spcBef>
              <a:spcAft>
                <a:spcPts val="600"/>
              </a:spcAft>
              <a:defRPr sz="16000" spc="-296">
                <a:solidFill>
                  <a:srgbClr val="01CF89"/>
                </a:solidFill>
                <a:latin typeface="+mn-lt"/>
                <a:ea typeface="+mn-ea"/>
                <a:cs typeface="+mn-cs"/>
                <a:sym typeface="Spartan Bold"/>
              </a:defRPr>
            </a:pPr>
            <a:r>
              <a:rPr lang="en-US" sz="6600" b="1">
                <a:latin typeface="+mj-lt"/>
                <a:ea typeface="+mj-ea"/>
                <a:cs typeface="+mj-cs"/>
              </a:rPr>
              <a:t>Demonstration</a:t>
            </a:r>
          </a:p>
        </p:txBody>
      </p:sp>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32005CE-53E0-7E50-49FC-88D6A7D18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28" y="312790"/>
            <a:ext cx="4497378" cy="6494410"/>
          </a:xfrm>
          <a:prstGeom prst="rect">
            <a:avLst/>
          </a:prstGeom>
        </p:spPr>
      </p:pic>
    </p:spTree>
    <p:extLst>
      <p:ext uri="{BB962C8B-B14F-4D97-AF65-F5344CB8AC3E}">
        <p14:creationId xmlns:p14="http://schemas.microsoft.com/office/powerpoint/2010/main" val="1472496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301</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Aharoni</vt:lpstr>
      <vt:lpstr>-apple-system</vt:lpstr>
      <vt:lpstr>Arial</vt:lpstr>
      <vt:lpstr>Calibri</vt:lpstr>
      <vt:lpstr>Calibri Light</vt:lpstr>
      <vt:lpstr>Headline</vt:lpstr>
      <vt:lpstr>Samarkan</vt:lpstr>
      <vt:lpstr>Spartan Thin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Raunak Parmar</dc:creator>
  <cp:lastModifiedBy>Raunak Parmar</cp:lastModifiedBy>
  <cp:revision>1</cp:revision>
  <dcterms:created xsi:type="dcterms:W3CDTF">2022-08-08T07:29:40Z</dcterms:created>
  <dcterms:modified xsi:type="dcterms:W3CDTF">2022-09-06T15:01:33Z</dcterms:modified>
</cp:coreProperties>
</file>